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95" r:id="rId3"/>
    <p:sldId id="300" r:id="rId4"/>
    <p:sldId id="305" r:id="rId5"/>
    <p:sldId id="304" r:id="rId6"/>
    <p:sldId id="314" r:id="rId7"/>
    <p:sldId id="317" r:id="rId8"/>
    <p:sldId id="315" r:id="rId9"/>
    <p:sldId id="316" r:id="rId10"/>
    <p:sldId id="298" r:id="rId11"/>
    <p:sldId id="311" r:id="rId12"/>
    <p:sldId id="297" r:id="rId13"/>
    <p:sldId id="310" r:id="rId14"/>
    <p:sldId id="299" r:id="rId15"/>
    <p:sldId id="313" r:id="rId16"/>
    <p:sldId id="312" r:id="rId17"/>
    <p:sldId id="307" r:id="rId18"/>
  </p:sldIdLst>
  <p:sldSz cx="9144000" cy="5143500" type="screen16x9"/>
  <p:notesSz cx="6858000" cy="9144000"/>
  <p:embeddedFontLst>
    <p:embeddedFont>
      <p:font typeface="Arvo" panose="020B0604020202020204" charset="0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regular r:id="rId36"/>
      <p:bold r:id="rId37"/>
      <p:italic r:id="rId38"/>
      <p:boldItalic r:id="rId39"/>
    </p:embeddedFont>
    <p:embeddedFont>
      <p:font typeface="Roboto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#JEROME CHEW#" initials="#C" lastIdx="1" clrIdx="0">
    <p:extLst>
      <p:ext uri="{19B8F6BF-5375-455C-9EA6-DF929625EA0E}">
        <p15:presenceInfo xmlns:p15="http://schemas.microsoft.com/office/powerpoint/2012/main" userId="S::JCHEW039@e.ntu.edu.sg::ec5c46ee-e3af-4796-bda8-84f21b5f7396" providerId="AD"/>
      </p:ext>
    </p:extLst>
  </p:cmAuthor>
  <p:cmAuthor id="2" name="e0425427@u.nus.edu" initials="e0" lastIdx="1" clrIdx="1">
    <p:extLst>
      <p:ext uri="{19B8F6BF-5375-455C-9EA6-DF929625EA0E}">
        <p15:presenceInfo xmlns:p15="http://schemas.microsoft.com/office/powerpoint/2012/main" userId="S::urn:spo:guest#e0425427@u.nus.edu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DFB6C-2356-4884-8F44-DFD8E88AF091}" v="5" dt="2021-08-04T09:08:58.625"/>
    <p1510:client id="{62DF719D-2C54-1C3F-6D0A-036746F64EBD}" v="41" dt="2021-08-05T06:45:02.740"/>
    <p1510:client id="{6662ACDD-5D94-C8E1-04C6-FBC207D7FB00}" v="8" dt="2021-08-04T12:16:24.526"/>
    <p1510:client id="{6CDD6D9C-5FBA-4EFB-A3A2-DF6D792FB15A}" v="7" dt="2021-08-04T09:38:49.219"/>
    <p1510:client id="{764D390A-E6DB-A390-542E-72B4C13D3EC0}" v="133" dt="2021-08-04T16:41:38.500"/>
    <p1510:client id="{8B8EB2E1-FD4C-020A-DF9C-F27C59C5707C}" v="3" dt="2021-08-05T06:43:23.791"/>
    <p1510:client id="{971CD72F-7AF6-18F0-F682-AAA1FF029D7A}" v="6" dt="2021-08-05T03:55:22.031"/>
    <p1510:client id="{99C967A0-191C-485A-9E16-62D23A52F8A5}" v="2287" dt="2021-08-05T06:41:17.736"/>
    <p1510:client id="{A0EBC967-559F-864E-A544-D49A8680729B}" v="371" dt="2021-08-05T03:52:45.340"/>
    <p1510:client id="{B487BC64-F0A3-412D-AB90-D1614D59470C}" v="2843" dt="2021-08-05T06:48:32.366"/>
    <p1510:client id="{C10047FC-D1BD-80A5-21F7-845F5DD0E8A1}" v="54" dt="2021-08-05T05:20:25.808"/>
  </p1510:revLst>
</p1510:revInfo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4T20:47:45.159" idx="1">
    <p:pos x="1577" y="2181"/>
    <p:text>https://www.todayonline.com/singapore/4-10-singapore-consumers-less-satisfied-online-shopping-experience-despite-jump-spending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09:32:25.703" idx="1">
    <p:pos x="3968" y="244"/>
    <p:text>https://lucid.app/lucidchart/invitations/accept/inv_cea82755-8449-4215-b8d2-9254693e8788?viewport_loc=-11%2C-10%2C1365%2C628%2C0_0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77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435724" y="4843126"/>
            <a:ext cx="5708276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proble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7474665" y="4535916"/>
            <a:ext cx="1675006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023D1-AAFB-4E4A-A83B-B92DA784ED5E}"/>
              </a:ext>
            </a:extLst>
          </p:cNvPr>
          <p:cNvSpPr/>
          <p:nvPr userDrawn="1"/>
        </p:nvSpPr>
        <p:spPr>
          <a:xfrm>
            <a:off x="0" y="4728599"/>
            <a:ext cx="1438956" cy="2854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Problem Statement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6CF27-D6F9-4FE9-9998-86C4B694C81F}"/>
              </a:ext>
            </a:extLst>
          </p:cNvPr>
          <p:cNvSpPr/>
          <p:nvPr userDrawn="1"/>
        </p:nvSpPr>
        <p:spPr>
          <a:xfrm>
            <a:off x="149868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Solution and UI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C4829-B5F1-4FF3-A617-B490BC36C9FA}"/>
              </a:ext>
            </a:extLst>
          </p:cNvPr>
          <p:cNvSpPr/>
          <p:nvPr userDrawn="1"/>
        </p:nvSpPr>
        <p:spPr>
          <a:xfrm>
            <a:off x="299187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Features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CE6C3-AFA2-42A6-9FF0-0BAA8DEB67F0}"/>
              </a:ext>
            </a:extLst>
          </p:cNvPr>
          <p:cNvSpPr/>
          <p:nvPr userDrawn="1"/>
        </p:nvSpPr>
        <p:spPr>
          <a:xfrm>
            <a:off x="448506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Workflow Design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FFB7A-CB75-40AB-835D-A98C7590E204}"/>
              </a:ext>
            </a:extLst>
          </p:cNvPr>
          <p:cNvSpPr/>
          <p:nvPr userDrawn="1"/>
        </p:nvSpPr>
        <p:spPr>
          <a:xfrm>
            <a:off x="5981475" y="4728597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Timeline and Key Metrics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8" name="Google Shape;80;p5">
            <a:extLst>
              <a:ext uri="{FF2B5EF4-FFF2-40B4-BE49-F238E27FC236}">
                <a16:creationId xmlns:a16="http://schemas.microsoft.com/office/drawing/2014/main" id="{FB33F25A-C5FB-4112-B1EE-CB30E06EBC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Solu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7474665" y="4535916"/>
            <a:ext cx="1675006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023D1-AAFB-4E4A-A83B-B92DA784ED5E}"/>
              </a:ext>
            </a:extLst>
          </p:cNvPr>
          <p:cNvSpPr/>
          <p:nvPr userDrawn="1"/>
        </p:nvSpPr>
        <p:spPr>
          <a:xfrm>
            <a:off x="0" y="4728599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Problem Statement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6CF27-D6F9-4FE9-9998-86C4B694C81F}"/>
              </a:ext>
            </a:extLst>
          </p:cNvPr>
          <p:cNvSpPr/>
          <p:nvPr userDrawn="1"/>
        </p:nvSpPr>
        <p:spPr>
          <a:xfrm>
            <a:off x="1498683" y="4728598"/>
            <a:ext cx="1438956" cy="2854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Solution and UI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C4829-B5F1-4FF3-A617-B490BC36C9FA}"/>
              </a:ext>
            </a:extLst>
          </p:cNvPr>
          <p:cNvSpPr/>
          <p:nvPr userDrawn="1"/>
        </p:nvSpPr>
        <p:spPr>
          <a:xfrm>
            <a:off x="299187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Features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CE6C3-AFA2-42A6-9FF0-0BAA8DEB67F0}"/>
              </a:ext>
            </a:extLst>
          </p:cNvPr>
          <p:cNvSpPr/>
          <p:nvPr userDrawn="1"/>
        </p:nvSpPr>
        <p:spPr>
          <a:xfrm>
            <a:off x="448506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Workflow Design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FFB7A-CB75-40AB-835D-A98C7590E204}"/>
              </a:ext>
            </a:extLst>
          </p:cNvPr>
          <p:cNvSpPr/>
          <p:nvPr userDrawn="1"/>
        </p:nvSpPr>
        <p:spPr>
          <a:xfrm>
            <a:off x="5981475" y="4728597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Timeline and Key Metrics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7" name="Google Shape;80;p5">
            <a:extLst>
              <a:ext uri="{FF2B5EF4-FFF2-40B4-BE49-F238E27FC236}">
                <a16:creationId xmlns:a16="http://schemas.microsoft.com/office/drawing/2014/main" id="{95E725D6-9C49-47CD-812B-7F05792CD9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Feature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7474665" y="4535916"/>
            <a:ext cx="1675006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023D1-AAFB-4E4A-A83B-B92DA784ED5E}"/>
              </a:ext>
            </a:extLst>
          </p:cNvPr>
          <p:cNvSpPr/>
          <p:nvPr userDrawn="1"/>
        </p:nvSpPr>
        <p:spPr>
          <a:xfrm>
            <a:off x="0" y="4728599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Problem Statement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6CF27-D6F9-4FE9-9998-86C4B694C81F}"/>
              </a:ext>
            </a:extLst>
          </p:cNvPr>
          <p:cNvSpPr/>
          <p:nvPr userDrawn="1"/>
        </p:nvSpPr>
        <p:spPr>
          <a:xfrm>
            <a:off x="149868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Solution and UI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C4829-B5F1-4FF3-A617-B490BC36C9FA}"/>
              </a:ext>
            </a:extLst>
          </p:cNvPr>
          <p:cNvSpPr/>
          <p:nvPr userDrawn="1"/>
        </p:nvSpPr>
        <p:spPr>
          <a:xfrm>
            <a:off x="2991873" y="4728598"/>
            <a:ext cx="1438956" cy="2854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Features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CE6C3-AFA2-42A6-9FF0-0BAA8DEB67F0}"/>
              </a:ext>
            </a:extLst>
          </p:cNvPr>
          <p:cNvSpPr/>
          <p:nvPr userDrawn="1"/>
        </p:nvSpPr>
        <p:spPr>
          <a:xfrm>
            <a:off x="448506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Workflow Design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FFB7A-CB75-40AB-835D-A98C7590E204}"/>
              </a:ext>
            </a:extLst>
          </p:cNvPr>
          <p:cNvSpPr/>
          <p:nvPr userDrawn="1"/>
        </p:nvSpPr>
        <p:spPr>
          <a:xfrm>
            <a:off x="5981475" y="4728597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Timeline and Key Metrics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7" name="Google Shape;80;p5">
            <a:extLst>
              <a:ext uri="{FF2B5EF4-FFF2-40B4-BE49-F238E27FC236}">
                <a16:creationId xmlns:a16="http://schemas.microsoft.com/office/drawing/2014/main" id="{98CFB290-EEFC-48AE-8E35-F565C83CC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545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Workflow Desig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7474665" y="4535916"/>
            <a:ext cx="1675006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023D1-AAFB-4E4A-A83B-B92DA784ED5E}"/>
              </a:ext>
            </a:extLst>
          </p:cNvPr>
          <p:cNvSpPr/>
          <p:nvPr userDrawn="1"/>
        </p:nvSpPr>
        <p:spPr>
          <a:xfrm>
            <a:off x="0" y="4728599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Problem Statement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6CF27-D6F9-4FE9-9998-86C4B694C81F}"/>
              </a:ext>
            </a:extLst>
          </p:cNvPr>
          <p:cNvSpPr/>
          <p:nvPr userDrawn="1"/>
        </p:nvSpPr>
        <p:spPr>
          <a:xfrm>
            <a:off x="149868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Solution and UI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C4829-B5F1-4FF3-A617-B490BC36C9FA}"/>
              </a:ext>
            </a:extLst>
          </p:cNvPr>
          <p:cNvSpPr/>
          <p:nvPr userDrawn="1"/>
        </p:nvSpPr>
        <p:spPr>
          <a:xfrm>
            <a:off x="299187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Features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CE6C3-AFA2-42A6-9FF0-0BAA8DEB67F0}"/>
              </a:ext>
            </a:extLst>
          </p:cNvPr>
          <p:cNvSpPr/>
          <p:nvPr userDrawn="1"/>
        </p:nvSpPr>
        <p:spPr>
          <a:xfrm>
            <a:off x="4485063" y="4728598"/>
            <a:ext cx="1438956" cy="2854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Workflow Design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FFB7A-CB75-40AB-835D-A98C7590E204}"/>
              </a:ext>
            </a:extLst>
          </p:cNvPr>
          <p:cNvSpPr/>
          <p:nvPr userDrawn="1"/>
        </p:nvSpPr>
        <p:spPr>
          <a:xfrm>
            <a:off x="5981475" y="4728597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Timeline and Key Metrics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7" name="Google Shape;80;p5">
            <a:extLst>
              <a:ext uri="{FF2B5EF4-FFF2-40B4-BE49-F238E27FC236}">
                <a16:creationId xmlns:a16="http://schemas.microsoft.com/office/drawing/2014/main" id="{B9C00430-4394-4A48-A538-E8E5CF7D83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848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melin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7474665" y="4535916"/>
            <a:ext cx="1675006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023D1-AAFB-4E4A-A83B-B92DA784ED5E}"/>
              </a:ext>
            </a:extLst>
          </p:cNvPr>
          <p:cNvSpPr/>
          <p:nvPr userDrawn="1"/>
        </p:nvSpPr>
        <p:spPr>
          <a:xfrm>
            <a:off x="0" y="4728599"/>
            <a:ext cx="1438956" cy="285435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Problem Statement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6CF27-D6F9-4FE9-9998-86C4B694C81F}"/>
              </a:ext>
            </a:extLst>
          </p:cNvPr>
          <p:cNvSpPr/>
          <p:nvPr userDrawn="1"/>
        </p:nvSpPr>
        <p:spPr>
          <a:xfrm>
            <a:off x="149868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Solution and UI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C4829-B5F1-4FF3-A617-B490BC36C9FA}"/>
              </a:ext>
            </a:extLst>
          </p:cNvPr>
          <p:cNvSpPr/>
          <p:nvPr userDrawn="1"/>
        </p:nvSpPr>
        <p:spPr>
          <a:xfrm>
            <a:off x="299187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Features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CE6C3-AFA2-42A6-9FF0-0BAA8DEB67F0}"/>
              </a:ext>
            </a:extLst>
          </p:cNvPr>
          <p:cNvSpPr/>
          <p:nvPr userDrawn="1"/>
        </p:nvSpPr>
        <p:spPr>
          <a:xfrm>
            <a:off x="4485063" y="4728598"/>
            <a:ext cx="1438956" cy="28543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Workflow Design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FFB7A-CB75-40AB-835D-A98C7590E204}"/>
              </a:ext>
            </a:extLst>
          </p:cNvPr>
          <p:cNvSpPr/>
          <p:nvPr userDrawn="1"/>
        </p:nvSpPr>
        <p:spPr>
          <a:xfrm>
            <a:off x="5981475" y="4728597"/>
            <a:ext cx="1438956" cy="2854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Roboto Condensed" panose="020B0604020202020204" pitchFamily="2" charset="0"/>
                <a:ea typeface="Roboto Condensed" panose="020B0604020202020204" pitchFamily="2" charset="0"/>
              </a:rPr>
              <a:t>Timeline and Key Metrics</a:t>
            </a:r>
            <a:endParaRPr lang="en-SG" sz="900">
              <a:latin typeface="Roboto Condensed" panose="020B0604020202020204" pitchFamily="2" charset="0"/>
              <a:ea typeface="Roboto Condensed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0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1" r:id="rId8"/>
    <p:sldLayoutId id="2147483652" r:id="rId9"/>
    <p:sldLayoutId id="2147483653" r:id="rId10"/>
    <p:sldLayoutId id="2147483654" r:id="rId11"/>
    <p:sldLayoutId id="2147483655" r:id="rId12"/>
    <p:sldLayoutId id="2147483656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/>
              <a:t>Citi HackOverFlow 2021</a:t>
            </a:r>
          </a:p>
        </p:txBody>
      </p:sp>
      <p:pic>
        <p:nvPicPr>
          <p:cNvPr id="1028" name="Picture 4" descr="Citigroup - Wikipedia">
            <a:extLst>
              <a:ext uri="{FF2B5EF4-FFF2-40B4-BE49-F238E27FC236}">
                <a16:creationId xmlns:a16="http://schemas.microsoft.com/office/drawing/2014/main" id="{651E7F8E-0FD5-4667-9F98-DA14B36A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95" y="3468754"/>
            <a:ext cx="2107406" cy="136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4;p11">
            <a:extLst>
              <a:ext uri="{FF2B5EF4-FFF2-40B4-BE49-F238E27FC236}">
                <a16:creationId xmlns:a16="http://schemas.microsoft.com/office/drawing/2014/main" id="{CF3198A4-31D8-4AE4-BD23-725C778DF1E3}"/>
              </a:ext>
            </a:extLst>
          </p:cNvPr>
          <p:cNvSpPr txBox="1">
            <a:spLocks/>
          </p:cNvSpPr>
          <p:nvPr/>
        </p:nvSpPr>
        <p:spPr>
          <a:xfrm>
            <a:off x="685800" y="4052650"/>
            <a:ext cx="2107406" cy="109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sz="2800"/>
              <a:t>Team 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F6476A-4D4F-4A91-83C1-9BEA3A20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E7E84-7BF8-4187-9A48-B599BE93B7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56600" y="4713512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759DB-1448-45CB-9C70-ED3A4DE0098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93433753-5DE8-457D-A2E3-735A1D43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347" y="1212440"/>
            <a:ext cx="5995706" cy="360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9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717E0-D9B6-4643-AEBD-C508D9FD19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F476808-066C-4CC6-B100-77CE48D06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SG" dirty="0"/>
              <a:t>Key Functionalities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A4F36D-A34D-4398-A1A3-F7C91541675A}"/>
              </a:ext>
            </a:extLst>
          </p:cNvPr>
          <p:cNvGrpSpPr/>
          <p:nvPr/>
        </p:nvGrpSpPr>
        <p:grpSpPr>
          <a:xfrm>
            <a:off x="3408920" y="1521603"/>
            <a:ext cx="2326160" cy="3145096"/>
            <a:chOff x="3408920" y="1568416"/>
            <a:chExt cx="2326160" cy="3145096"/>
          </a:xfrm>
        </p:grpSpPr>
        <p:pic>
          <p:nvPicPr>
            <p:cNvPr id="19" name="Picture 18" descr="A hand holding a black cell phone&#10;&#10;Description automatically generated with low confidence">
              <a:extLst>
                <a:ext uri="{FF2B5EF4-FFF2-40B4-BE49-F238E27FC236}">
                  <a16:creationId xmlns:a16="http://schemas.microsoft.com/office/drawing/2014/main" id="{AE728876-0C85-4DE7-BD3E-6521973A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8920" y="1568416"/>
              <a:ext cx="2326160" cy="3145096"/>
            </a:xfrm>
            <a:prstGeom prst="rect">
              <a:avLst/>
            </a:prstGeom>
          </p:spPr>
        </p:pic>
        <p:pic>
          <p:nvPicPr>
            <p:cNvPr id="20" name="Picture 7" descr="Diagram, application&#10;&#10;Description automatically generated">
              <a:extLst>
                <a:ext uri="{FF2B5EF4-FFF2-40B4-BE49-F238E27FC236}">
                  <a16:creationId xmlns:a16="http://schemas.microsoft.com/office/drawing/2014/main" id="{7922F5DE-EFAA-4D1A-A7B7-F6A9C8CB2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0"/>
            <a:stretch/>
          </p:blipFill>
          <p:spPr>
            <a:xfrm>
              <a:off x="3696020" y="1636699"/>
              <a:ext cx="1283234" cy="2551099"/>
            </a:xfrm>
            <a:prstGeom prst="rect">
              <a:avLst/>
            </a:prstGeom>
            <a:effectLst/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ECCC84-66D6-4867-9C4A-34E39FD8ED83}"/>
              </a:ext>
            </a:extLst>
          </p:cNvPr>
          <p:cNvGrpSpPr/>
          <p:nvPr/>
        </p:nvGrpSpPr>
        <p:grpSpPr>
          <a:xfrm>
            <a:off x="586497" y="1399151"/>
            <a:ext cx="2436163" cy="3197635"/>
            <a:chOff x="2798788" y="1461373"/>
            <a:chExt cx="2436163" cy="3197635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D5A14D4D-5B5D-4A4F-AE44-81AD94258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3190401" y="1461373"/>
              <a:ext cx="1658291" cy="76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61E36-592B-49D4-93CD-9682F847DE6A}"/>
                </a:ext>
              </a:extLst>
            </p:cNvPr>
            <p:cNvSpPr txBox="1"/>
            <p:nvPr/>
          </p:nvSpPr>
          <p:spPr>
            <a:xfrm>
              <a:off x="3347950" y="2235271"/>
              <a:ext cx="1343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u="sng" dirty="0"/>
                <a:t>User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13A4D4-70F5-482F-A578-2178921345B3}"/>
                </a:ext>
              </a:extLst>
            </p:cNvPr>
            <p:cNvSpPr txBox="1"/>
            <p:nvPr/>
          </p:nvSpPr>
          <p:spPr>
            <a:xfrm>
              <a:off x="2798788" y="2535350"/>
              <a:ext cx="243616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Locate vouchers available for purchase and redemption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Get detailed information on a voucher of user’s choice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Purchase voucher of user’s choice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Generate a unique QR Code for voucher redemption that can be used online and offline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Track loyalty points earned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6D1C52-8105-4E10-83BC-7D87558E869F}"/>
              </a:ext>
            </a:extLst>
          </p:cNvPr>
          <p:cNvGrpSpPr/>
          <p:nvPr/>
        </p:nvGrpSpPr>
        <p:grpSpPr>
          <a:xfrm>
            <a:off x="5933872" y="1399151"/>
            <a:ext cx="2025795" cy="2466670"/>
            <a:chOff x="2937585" y="1523588"/>
            <a:chExt cx="2025795" cy="2466670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5FB75A17-3D82-4D11-8150-64C91A078B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t="30568"/>
            <a:stretch/>
          </p:blipFill>
          <p:spPr bwMode="auto">
            <a:xfrm>
              <a:off x="3121336" y="1523588"/>
              <a:ext cx="1658292" cy="76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4C7505-8803-47CB-923C-9AE131C70E78}"/>
                </a:ext>
              </a:extLst>
            </p:cNvPr>
            <p:cNvSpPr txBox="1"/>
            <p:nvPr/>
          </p:nvSpPr>
          <p:spPr>
            <a:xfrm>
              <a:off x="3505957" y="2289788"/>
              <a:ext cx="88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u="sng" dirty="0"/>
                <a:t>Cashier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D69B8E-1662-4160-AF40-0BBC6E782D5A}"/>
                </a:ext>
              </a:extLst>
            </p:cNvPr>
            <p:cNvSpPr txBox="1"/>
            <p:nvPr/>
          </p:nvSpPr>
          <p:spPr>
            <a:xfrm>
              <a:off x="2937585" y="2605263"/>
              <a:ext cx="202579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Scan user’s voucher’s QR Code for quick and easy redemption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Check for validity of QR Code to protect businesses </a:t>
              </a:r>
              <a:endParaRPr lang="en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SG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6453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618A32-1B62-4070-AB0A-01DD25BA2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Additional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B19C4B-8E08-4FBE-9113-290BBB59C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23" y="4148152"/>
            <a:ext cx="2252417" cy="724146"/>
          </a:xfrm>
        </p:spPr>
        <p:txBody>
          <a:bodyPr/>
          <a:lstStyle/>
          <a:p>
            <a:pPr marL="76200" indent="0">
              <a:buNone/>
            </a:pPr>
            <a:endParaRPr lang="en-SG"/>
          </a:p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161B4-AF65-4A37-A627-AE99918A2B4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56600" y="4709919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339A2-0B35-4406-A30E-5FBB9F398FA9}"/>
              </a:ext>
            </a:extLst>
          </p:cNvPr>
          <p:cNvSpPr txBox="1"/>
          <p:nvPr/>
        </p:nvSpPr>
        <p:spPr>
          <a:xfrm>
            <a:off x="217972" y="2133500"/>
            <a:ext cx="27431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Roboto Condensed"/>
              </a:rPr>
              <a:t>Security</a:t>
            </a:r>
            <a:endParaRPr lang="en-US" sz="2000">
              <a:latin typeface="Roboto Condensed"/>
            </a:endParaRPr>
          </a:p>
          <a:p>
            <a:pPr algn="ctr"/>
            <a:endParaRPr lang="en-US" sz="2000" b="1">
              <a:latin typeface="Roboto Condensed Light"/>
            </a:endParaRPr>
          </a:p>
          <a:p>
            <a:pPr algn="ctr"/>
            <a:r>
              <a:rPr lang="en-US" sz="2000">
                <a:latin typeface="Roboto Condensed Light"/>
              </a:rPr>
              <a:t>Time limit on QR codes to avoid reselling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AD45F-DB36-4121-A171-E6D6C7184542}"/>
              </a:ext>
            </a:extLst>
          </p:cNvPr>
          <p:cNvSpPr txBox="1"/>
          <p:nvPr/>
        </p:nvSpPr>
        <p:spPr>
          <a:xfrm>
            <a:off x="3199397" y="2133299"/>
            <a:ext cx="27431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Roboto Condensed"/>
              </a:rPr>
              <a:t>Ease of Use</a:t>
            </a:r>
            <a:endParaRPr lang="en-US" sz="2000">
              <a:latin typeface="Roboto Condensed"/>
            </a:endParaRPr>
          </a:p>
          <a:p>
            <a:pPr algn="ctr"/>
            <a:endParaRPr lang="en-US" sz="2000" b="1">
              <a:latin typeface="Roboto Condensed"/>
            </a:endParaRPr>
          </a:p>
          <a:p>
            <a:pPr algn="ctr"/>
            <a:r>
              <a:rPr lang="en-US" sz="2000">
                <a:latin typeface="Roboto Condensed Light"/>
              </a:rPr>
              <a:t>Easily find vouchers from various brands</a:t>
            </a:r>
            <a:endParaRPr lang="en-US" sz="2000" b="1">
              <a:latin typeface="Roboto Condensed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CEFE2-00CA-4631-8EBE-AEDC705AE75E}"/>
              </a:ext>
            </a:extLst>
          </p:cNvPr>
          <p:cNvSpPr txBox="1"/>
          <p:nvPr/>
        </p:nvSpPr>
        <p:spPr>
          <a:xfrm>
            <a:off x="6117255" y="2133299"/>
            <a:ext cx="274319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Roboto Condensed"/>
              </a:rPr>
              <a:t>Search Options</a:t>
            </a:r>
          </a:p>
          <a:p>
            <a:pPr algn="ctr"/>
            <a:endParaRPr lang="en-US" sz="2000" b="1">
              <a:latin typeface="Roboto Condensed"/>
            </a:endParaRPr>
          </a:p>
          <a:p>
            <a:pPr algn="ctr"/>
            <a:r>
              <a:rPr lang="en-US" sz="2000">
                <a:latin typeface="Roboto Condensed Light"/>
              </a:rPr>
              <a:t>Search for vouchers or brands in mind</a:t>
            </a:r>
          </a:p>
          <a:p>
            <a:pPr algn="ctr"/>
            <a:r>
              <a:rPr lang="en-US" sz="2000">
                <a:latin typeface="Roboto Condensed Light"/>
              </a:rPr>
              <a:t>Or</a:t>
            </a:r>
          </a:p>
          <a:p>
            <a:pPr algn="ctr"/>
            <a:r>
              <a:rPr lang="en-US" sz="2000">
                <a:latin typeface="Roboto Condensed Light"/>
              </a:rPr>
              <a:t>Scan stores' QR code to explore their vouchers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4BA06B4-3759-47EE-9153-1E163AAE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443990"/>
            <a:ext cx="685800" cy="685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070E03B-F227-4FC7-A63B-00D2E35F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61" y="1497208"/>
            <a:ext cx="616718" cy="631757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DF077BE-1436-416E-A598-9B171457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542" y="1474471"/>
            <a:ext cx="692216" cy="6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C5871-72D4-4CCB-9EA9-C5C393003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BC5BCE-FAD8-4F07-87CA-B9A74A1B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SG" dirty="0"/>
              <a:t>Tech Stack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7966D9-A205-408A-A5EB-7813C89A18F0}"/>
              </a:ext>
            </a:extLst>
          </p:cNvPr>
          <p:cNvGrpSpPr/>
          <p:nvPr/>
        </p:nvGrpSpPr>
        <p:grpSpPr>
          <a:xfrm>
            <a:off x="596563" y="1544034"/>
            <a:ext cx="2326160" cy="3145096"/>
            <a:chOff x="3408920" y="1568416"/>
            <a:chExt cx="2326160" cy="3145096"/>
          </a:xfrm>
        </p:grpSpPr>
        <p:pic>
          <p:nvPicPr>
            <p:cNvPr id="7" name="Picture 6" descr="A hand holding a black cell phone&#10;&#10;Description automatically generated with low confidence">
              <a:extLst>
                <a:ext uri="{FF2B5EF4-FFF2-40B4-BE49-F238E27FC236}">
                  <a16:creationId xmlns:a16="http://schemas.microsoft.com/office/drawing/2014/main" id="{A824EA16-523A-4D25-8494-BF5D72FC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8920" y="1568416"/>
              <a:ext cx="2326160" cy="3145096"/>
            </a:xfrm>
            <a:prstGeom prst="rect">
              <a:avLst/>
            </a:prstGeom>
          </p:spPr>
        </p:pic>
        <p:pic>
          <p:nvPicPr>
            <p:cNvPr id="8" name="Picture 7" descr="Diagram, application&#10;&#10;Description automatically generated">
              <a:extLst>
                <a:ext uri="{FF2B5EF4-FFF2-40B4-BE49-F238E27FC236}">
                  <a16:creationId xmlns:a16="http://schemas.microsoft.com/office/drawing/2014/main" id="{E4823F0A-8EF3-4413-A12F-7B49A0566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0"/>
            <a:stretch/>
          </p:blipFill>
          <p:spPr>
            <a:xfrm>
              <a:off x="3696020" y="1636699"/>
              <a:ext cx="1283234" cy="2551099"/>
            </a:xfrm>
            <a:prstGeom prst="rect">
              <a:avLst/>
            </a:prstGeom>
            <a:effectLst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212E53-76DA-473F-B22F-8417AE40FEFF}"/>
              </a:ext>
            </a:extLst>
          </p:cNvPr>
          <p:cNvGrpSpPr/>
          <p:nvPr/>
        </p:nvGrpSpPr>
        <p:grpSpPr>
          <a:xfrm>
            <a:off x="2983689" y="1483797"/>
            <a:ext cx="2025795" cy="3197635"/>
            <a:chOff x="2937585" y="1531286"/>
            <a:chExt cx="2025795" cy="3197635"/>
          </a:xfrm>
        </p:grpSpPr>
        <p:pic>
          <p:nvPicPr>
            <p:cNvPr id="10" name="Picture 6" descr="The React Native SDK for Kinvey is Now Available">
              <a:extLst>
                <a:ext uri="{FF2B5EF4-FFF2-40B4-BE49-F238E27FC236}">
                  <a16:creationId xmlns:a16="http://schemas.microsoft.com/office/drawing/2014/main" id="{1AF69BBE-927F-4349-8D3F-4E4EC2D69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823" y="1531286"/>
              <a:ext cx="1481321" cy="76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E692B4-4437-4F52-AE0C-1AF535CEC163}"/>
                </a:ext>
              </a:extLst>
            </p:cNvPr>
            <p:cNvSpPr txBox="1"/>
            <p:nvPr/>
          </p:nvSpPr>
          <p:spPr>
            <a:xfrm>
              <a:off x="3347953" y="2297486"/>
              <a:ext cx="1343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u="sng" dirty="0"/>
                <a:t>React Native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343E30-DAF0-4E61-96B0-0DD5752C0EB7}"/>
                </a:ext>
              </a:extLst>
            </p:cNvPr>
            <p:cNvSpPr txBox="1"/>
            <p:nvPr/>
          </p:nvSpPr>
          <p:spPr>
            <a:xfrm>
              <a:off x="2937585" y="2605263"/>
              <a:ext cx="202579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Cross Platform App Development (Supports both </a:t>
              </a:r>
              <a:r>
                <a:rPr lang="en-SG" sz="1200" dirty="0" err="1"/>
                <a:t>ios</a:t>
              </a:r>
              <a:r>
                <a:rPr lang="en-SG" sz="1200" dirty="0"/>
                <a:t> and android)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Compiles to web app as well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Allows the use of existing skills as it is based on </a:t>
              </a:r>
              <a:r>
                <a:rPr lang="en-SG" sz="1200" dirty="0" err="1"/>
                <a:t>Javascript</a:t>
              </a:r>
              <a:r>
                <a:rPr lang="en-SG" sz="1200" dirty="0"/>
                <a:t> - need less specialized knowledge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C983AB-F3DE-44C0-85C5-9D2CD8055956}"/>
              </a:ext>
            </a:extLst>
          </p:cNvPr>
          <p:cNvGrpSpPr/>
          <p:nvPr/>
        </p:nvGrpSpPr>
        <p:grpSpPr>
          <a:xfrm>
            <a:off x="5009484" y="1483797"/>
            <a:ext cx="2025795" cy="3389999"/>
            <a:chOff x="2937585" y="1523588"/>
            <a:chExt cx="2025795" cy="3389999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D5E1F424-D32E-48C3-9A4E-A78E40F7D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24224" t="19892" r="30808" b="22571"/>
            <a:stretch/>
          </p:blipFill>
          <p:spPr bwMode="auto">
            <a:xfrm>
              <a:off x="3121336" y="1523588"/>
              <a:ext cx="1658292" cy="76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2FE755-403A-4DC5-A38F-C606F9EE785B}"/>
                </a:ext>
              </a:extLst>
            </p:cNvPr>
            <p:cNvSpPr txBox="1"/>
            <p:nvPr/>
          </p:nvSpPr>
          <p:spPr>
            <a:xfrm>
              <a:off x="3618342" y="2289788"/>
              <a:ext cx="664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u="sng" dirty="0"/>
                <a:t>Expo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9FB8A3-9101-4735-A581-D7360DDED3B4}"/>
                </a:ext>
              </a:extLst>
            </p:cNvPr>
            <p:cNvSpPr txBox="1"/>
            <p:nvPr/>
          </p:nvSpPr>
          <p:spPr>
            <a:xfrm>
              <a:off x="2937585" y="2605263"/>
              <a:ext cx="202579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/>
                <a:t>Both a framework and a platform that simplifies the creation and deployment of mobile applications with React Native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Quick building and deployment of app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200" dirty="0"/>
                <a:t>Easy to eject and transform app to vanilla React Native</a:t>
              </a:r>
              <a:endParaRPr lang="en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SG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FF2FDB-F777-4B7C-BEB7-8B8DD5EAEE01}"/>
              </a:ext>
            </a:extLst>
          </p:cNvPr>
          <p:cNvGrpSpPr/>
          <p:nvPr/>
        </p:nvGrpSpPr>
        <p:grpSpPr>
          <a:xfrm>
            <a:off x="6985586" y="1504265"/>
            <a:ext cx="2025795" cy="3000199"/>
            <a:chOff x="2937585" y="1544056"/>
            <a:chExt cx="2025795" cy="3000199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1EB463BA-DA9A-41B2-A75A-D32BD2032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3209823" y="1544056"/>
              <a:ext cx="1481321" cy="740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583993-BB1D-4972-B1FE-60A88A15D61A}"/>
                </a:ext>
              </a:extLst>
            </p:cNvPr>
            <p:cNvSpPr txBox="1"/>
            <p:nvPr/>
          </p:nvSpPr>
          <p:spPr>
            <a:xfrm>
              <a:off x="3347953" y="2297486"/>
              <a:ext cx="13431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u="sng" dirty="0"/>
                <a:t>Firebase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9895D3-37A5-487E-9C05-2208C450AAAF}"/>
                </a:ext>
              </a:extLst>
            </p:cNvPr>
            <p:cNvSpPr txBox="1"/>
            <p:nvPr/>
          </p:nvSpPr>
          <p:spPr>
            <a:xfrm>
              <a:off x="2937585" y="2605263"/>
              <a:ext cx="20257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/>
                <a:t>Owned by Google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/>
                <a:t>Complete package of products from cloud storage to machine learning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/>
                <a:t>Create Application without backend server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/>
                <a:t>Sync real time data in the application</a:t>
              </a:r>
              <a:r>
                <a:rPr lang="en-SG" sz="1200" dirty="0"/>
                <a:t> 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2493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5A3560-969E-4515-803F-89CC9F0E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B998B-3FDC-4B04-8DD4-B2E001EF6D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24" name="Google Shape;2323;p42">
            <a:extLst>
              <a:ext uri="{FF2B5EF4-FFF2-40B4-BE49-F238E27FC236}">
                <a16:creationId xmlns:a16="http://schemas.microsoft.com/office/drawing/2014/main" id="{D8823819-3C4F-42F0-962F-2CE666472A97}"/>
              </a:ext>
            </a:extLst>
          </p:cNvPr>
          <p:cNvGrpSpPr/>
          <p:nvPr/>
        </p:nvGrpSpPr>
        <p:grpSpPr>
          <a:xfrm>
            <a:off x="1878694" y="1499568"/>
            <a:ext cx="1651080" cy="2679349"/>
            <a:chOff x="2954100" y="1531650"/>
            <a:chExt cx="1617500" cy="2679349"/>
          </a:xfrm>
          <a:solidFill>
            <a:schemeClr val="accent3"/>
          </a:solidFill>
        </p:grpSpPr>
        <p:sp>
          <p:nvSpPr>
            <p:cNvPr id="25" name="Google Shape;2324;p42">
              <a:extLst>
                <a:ext uri="{FF2B5EF4-FFF2-40B4-BE49-F238E27FC236}">
                  <a16:creationId xmlns:a16="http://schemas.microsoft.com/office/drawing/2014/main" id="{1435BA14-3D0C-4925-BD24-C7904E0A5247}"/>
                </a:ext>
              </a:extLst>
            </p:cNvPr>
            <p:cNvSpPr/>
            <p:nvPr/>
          </p:nvSpPr>
          <p:spPr>
            <a:xfrm>
              <a:off x="2954100" y="2625225"/>
              <a:ext cx="1617500" cy="265550"/>
            </a:xfrm>
            <a:custGeom>
              <a:avLst/>
              <a:gdLst/>
              <a:ahLst/>
              <a:cxnLst/>
              <a:rect l="l" t="t" r="r" b="b"/>
              <a:pathLst>
                <a:path w="64700" h="10622" extrusionOk="0">
                  <a:moveTo>
                    <a:pt x="1" y="1"/>
                  </a:moveTo>
                  <a:lnTo>
                    <a:pt x="1" y="10621"/>
                  </a:ln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Brainstorming</a:t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2325;p42">
              <a:extLst>
                <a:ext uri="{FF2B5EF4-FFF2-40B4-BE49-F238E27FC236}">
                  <a16:creationId xmlns:a16="http://schemas.microsoft.com/office/drawing/2014/main" id="{404CEA3E-2786-41B1-AA03-97893DA9EE95}"/>
                </a:ext>
              </a:extLst>
            </p:cNvPr>
            <p:cNvSpPr/>
            <p:nvPr/>
          </p:nvSpPr>
          <p:spPr>
            <a:xfrm>
              <a:off x="328600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74" y="0"/>
                  </a:moveTo>
                  <a:cubicBezTo>
                    <a:pt x="13037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7" y="8120"/>
                  </a:cubicBezTo>
                  <a:cubicBezTo>
                    <a:pt x="3986" y="8174"/>
                    <a:pt x="4066" y="8200"/>
                    <a:pt x="4147" y="8200"/>
                  </a:cubicBezTo>
                  <a:cubicBezTo>
                    <a:pt x="4262" y="8200"/>
                    <a:pt x="4376" y="8147"/>
                    <a:pt x="4453" y="8049"/>
                  </a:cubicBezTo>
                  <a:cubicBezTo>
                    <a:pt x="7953" y="3417"/>
                    <a:pt x="13287" y="762"/>
                    <a:pt x="19074" y="762"/>
                  </a:cubicBezTo>
                  <a:cubicBezTo>
                    <a:pt x="29182" y="762"/>
                    <a:pt x="37398" y="8978"/>
                    <a:pt x="37398" y="19074"/>
                  </a:cubicBezTo>
                  <a:cubicBezTo>
                    <a:pt x="37398" y="29183"/>
                    <a:pt x="29182" y="37398"/>
                    <a:pt x="19074" y="37398"/>
                  </a:cubicBezTo>
                  <a:cubicBezTo>
                    <a:pt x="8977" y="37398"/>
                    <a:pt x="762" y="29183"/>
                    <a:pt x="762" y="19074"/>
                  </a:cubicBezTo>
                  <a:cubicBezTo>
                    <a:pt x="762" y="18872"/>
                    <a:pt x="595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61" y="38160"/>
                    <a:pt x="19074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26;p42">
              <a:extLst>
                <a:ext uri="{FF2B5EF4-FFF2-40B4-BE49-F238E27FC236}">
                  <a16:creationId xmlns:a16="http://schemas.microsoft.com/office/drawing/2014/main" id="{54089957-6CA6-4F2B-ADFE-0FE4F603EA75}"/>
                </a:ext>
              </a:extLst>
            </p:cNvPr>
            <p:cNvSpPr/>
            <p:nvPr/>
          </p:nvSpPr>
          <p:spPr>
            <a:xfrm>
              <a:off x="3753300" y="2466575"/>
              <a:ext cx="19375" cy="236675"/>
            </a:xfrm>
            <a:custGeom>
              <a:avLst/>
              <a:gdLst/>
              <a:ahLst/>
              <a:cxnLst/>
              <a:rect l="l" t="t" r="r" b="b"/>
              <a:pathLst>
                <a:path w="775" h="9467" extrusionOk="0">
                  <a:moveTo>
                    <a:pt x="382" y="1"/>
                  </a:moveTo>
                  <a:cubicBezTo>
                    <a:pt x="179" y="1"/>
                    <a:pt x="1" y="168"/>
                    <a:pt x="1" y="382"/>
                  </a:cubicBezTo>
                  <a:lnTo>
                    <a:pt x="1" y="9085"/>
                  </a:lnTo>
                  <a:cubicBezTo>
                    <a:pt x="1" y="9300"/>
                    <a:pt x="179" y="9466"/>
                    <a:pt x="382" y="9466"/>
                  </a:cubicBezTo>
                  <a:cubicBezTo>
                    <a:pt x="596" y="9466"/>
                    <a:pt x="775" y="9300"/>
                    <a:pt x="775" y="9085"/>
                  </a:cubicBezTo>
                  <a:lnTo>
                    <a:pt x="775" y="382"/>
                  </a:ln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327;p42">
              <a:extLst>
                <a:ext uri="{FF2B5EF4-FFF2-40B4-BE49-F238E27FC236}">
                  <a16:creationId xmlns:a16="http://schemas.microsoft.com/office/drawing/2014/main" id="{8D8E3BD6-55A9-4C00-A63D-872DFF34283F}"/>
                </a:ext>
              </a:extLst>
            </p:cNvPr>
            <p:cNvGrpSpPr/>
            <p:nvPr/>
          </p:nvGrpSpPr>
          <p:grpSpPr>
            <a:xfrm>
              <a:off x="3578875" y="1722450"/>
              <a:ext cx="367925" cy="506025"/>
              <a:chOff x="3578875" y="1722450"/>
              <a:chExt cx="367925" cy="506025"/>
            </a:xfrm>
            <a:grpFill/>
          </p:grpSpPr>
          <p:sp>
            <p:nvSpPr>
              <p:cNvPr id="32" name="Google Shape;2328;p42">
                <a:extLst>
                  <a:ext uri="{FF2B5EF4-FFF2-40B4-BE49-F238E27FC236}">
                    <a16:creationId xmlns:a16="http://schemas.microsoft.com/office/drawing/2014/main" id="{89BAB8F2-E1DC-495B-B5B1-F154C20D09A2}"/>
                  </a:ext>
                </a:extLst>
              </p:cNvPr>
              <p:cNvSpPr/>
              <p:nvPr/>
            </p:nvSpPr>
            <p:spPr>
              <a:xfrm>
                <a:off x="3630975" y="1789125"/>
                <a:ext cx="275650" cy="439350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17574" extrusionOk="0">
                    <a:moveTo>
                      <a:pt x="5513" y="334"/>
                    </a:moveTo>
                    <a:cubicBezTo>
                      <a:pt x="8371" y="334"/>
                      <a:pt x="10692" y="2655"/>
                      <a:pt x="10692" y="5513"/>
                    </a:cubicBezTo>
                    <a:cubicBezTo>
                      <a:pt x="10692" y="7215"/>
                      <a:pt x="9871" y="8799"/>
                      <a:pt x="8466" y="9775"/>
                    </a:cubicBezTo>
                    <a:cubicBezTo>
                      <a:pt x="8430" y="9811"/>
                      <a:pt x="8406" y="9859"/>
                      <a:pt x="8406" y="9906"/>
                    </a:cubicBezTo>
                    <a:lnTo>
                      <a:pt x="8406" y="10728"/>
                    </a:lnTo>
                    <a:lnTo>
                      <a:pt x="2608" y="10728"/>
                    </a:lnTo>
                    <a:lnTo>
                      <a:pt x="2608" y="9906"/>
                    </a:lnTo>
                    <a:cubicBezTo>
                      <a:pt x="2608" y="9859"/>
                      <a:pt x="2596" y="9811"/>
                      <a:pt x="2548" y="9775"/>
                    </a:cubicBezTo>
                    <a:cubicBezTo>
                      <a:pt x="1155" y="8811"/>
                      <a:pt x="334" y="7215"/>
                      <a:pt x="334" y="5513"/>
                    </a:cubicBezTo>
                    <a:cubicBezTo>
                      <a:pt x="334" y="2655"/>
                      <a:pt x="2656" y="334"/>
                      <a:pt x="5513" y="334"/>
                    </a:cubicBezTo>
                    <a:close/>
                    <a:moveTo>
                      <a:pt x="8418" y="11025"/>
                    </a:moveTo>
                    <a:lnTo>
                      <a:pt x="8418" y="11764"/>
                    </a:lnTo>
                    <a:lnTo>
                      <a:pt x="2608" y="11764"/>
                    </a:lnTo>
                    <a:lnTo>
                      <a:pt x="2608" y="11025"/>
                    </a:lnTo>
                    <a:close/>
                    <a:moveTo>
                      <a:pt x="8418" y="12216"/>
                    </a:moveTo>
                    <a:lnTo>
                      <a:pt x="8418" y="12811"/>
                    </a:lnTo>
                    <a:lnTo>
                      <a:pt x="2608" y="12811"/>
                    </a:lnTo>
                    <a:lnTo>
                      <a:pt x="2608" y="12216"/>
                    </a:lnTo>
                    <a:close/>
                    <a:moveTo>
                      <a:pt x="8418" y="13109"/>
                    </a:moveTo>
                    <a:lnTo>
                      <a:pt x="8418" y="13847"/>
                    </a:lnTo>
                    <a:lnTo>
                      <a:pt x="2608" y="13847"/>
                    </a:lnTo>
                    <a:lnTo>
                      <a:pt x="2608" y="13109"/>
                    </a:lnTo>
                    <a:close/>
                    <a:moveTo>
                      <a:pt x="7370" y="14145"/>
                    </a:moveTo>
                    <a:lnTo>
                      <a:pt x="7370" y="15633"/>
                    </a:lnTo>
                    <a:lnTo>
                      <a:pt x="3656" y="15633"/>
                    </a:lnTo>
                    <a:lnTo>
                      <a:pt x="3656" y="14145"/>
                    </a:lnTo>
                    <a:close/>
                    <a:moveTo>
                      <a:pt x="6037" y="15931"/>
                    </a:moveTo>
                    <a:lnTo>
                      <a:pt x="6037" y="17121"/>
                    </a:lnTo>
                    <a:lnTo>
                      <a:pt x="4989" y="17121"/>
                    </a:lnTo>
                    <a:lnTo>
                      <a:pt x="4989" y="15931"/>
                    </a:lnTo>
                    <a:close/>
                    <a:moveTo>
                      <a:pt x="5513" y="0"/>
                    </a:moveTo>
                    <a:cubicBezTo>
                      <a:pt x="2477" y="0"/>
                      <a:pt x="0" y="2477"/>
                      <a:pt x="0" y="5513"/>
                    </a:cubicBezTo>
                    <a:cubicBezTo>
                      <a:pt x="0" y="7287"/>
                      <a:pt x="822" y="8966"/>
                      <a:pt x="2310" y="10002"/>
                    </a:cubicBezTo>
                    <a:lnTo>
                      <a:pt x="2310" y="10728"/>
                    </a:lnTo>
                    <a:lnTo>
                      <a:pt x="1691" y="10728"/>
                    </a:lnTo>
                    <a:cubicBezTo>
                      <a:pt x="1608" y="10728"/>
                      <a:pt x="1524" y="10775"/>
                      <a:pt x="1524" y="10871"/>
                    </a:cubicBezTo>
                    <a:cubicBezTo>
                      <a:pt x="1524" y="10966"/>
                      <a:pt x="1608" y="11025"/>
                      <a:pt x="1691" y="11025"/>
                    </a:cubicBezTo>
                    <a:lnTo>
                      <a:pt x="2310" y="11025"/>
                    </a:lnTo>
                    <a:lnTo>
                      <a:pt x="2310" y="11764"/>
                    </a:lnTo>
                    <a:lnTo>
                      <a:pt x="1691" y="11764"/>
                    </a:lnTo>
                    <a:cubicBezTo>
                      <a:pt x="1608" y="11764"/>
                      <a:pt x="1524" y="11895"/>
                      <a:pt x="1524" y="11990"/>
                    </a:cubicBezTo>
                    <a:cubicBezTo>
                      <a:pt x="1524" y="12073"/>
                      <a:pt x="1608" y="12216"/>
                      <a:pt x="1691" y="12216"/>
                    </a:cubicBezTo>
                    <a:lnTo>
                      <a:pt x="2310" y="12216"/>
                    </a:lnTo>
                    <a:lnTo>
                      <a:pt x="2310" y="12811"/>
                    </a:lnTo>
                    <a:lnTo>
                      <a:pt x="1691" y="12811"/>
                    </a:lnTo>
                    <a:cubicBezTo>
                      <a:pt x="1608" y="12811"/>
                      <a:pt x="1524" y="12859"/>
                      <a:pt x="1524" y="12954"/>
                    </a:cubicBezTo>
                    <a:cubicBezTo>
                      <a:pt x="1524" y="13049"/>
                      <a:pt x="1608" y="13109"/>
                      <a:pt x="1691" y="13109"/>
                    </a:cubicBezTo>
                    <a:lnTo>
                      <a:pt x="2310" y="13109"/>
                    </a:lnTo>
                    <a:lnTo>
                      <a:pt x="2310" y="13990"/>
                    </a:lnTo>
                    <a:cubicBezTo>
                      <a:pt x="2310" y="14085"/>
                      <a:pt x="2382" y="14145"/>
                      <a:pt x="2477" y="14145"/>
                    </a:cubicBezTo>
                    <a:lnTo>
                      <a:pt x="3358" y="14145"/>
                    </a:lnTo>
                    <a:lnTo>
                      <a:pt x="3358" y="15788"/>
                    </a:lnTo>
                    <a:cubicBezTo>
                      <a:pt x="3358" y="15883"/>
                      <a:pt x="3441" y="15931"/>
                      <a:pt x="3537" y="15931"/>
                    </a:cubicBezTo>
                    <a:lnTo>
                      <a:pt x="4691" y="15931"/>
                    </a:lnTo>
                    <a:lnTo>
                      <a:pt x="4691" y="17348"/>
                    </a:lnTo>
                    <a:cubicBezTo>
                      <a:pt x="4691" y="17431"/>
                      <a:pt x="4787" y="17574"/>
                      <a:pt x="4882" y="17574"/>
                    </a:cubicBezTo>
                    <a:lnTo>
                      <a:pt x="6156" y="17574"/>
                    </a:lnTo>
                    <a:cubicBezTo>
                      <a:pt x="6239" y="17574"/>
                      <a:pt x="6335" y="17431"/>
                      <a:pt x="6335" y="17348"/>
                    </a:cubicBezTo>
                    <a:lnTo>
                      <a:pt x="6335" y="15931"/>
                    </a:lnTo>
                    <a:lnTo>
                      <a:pt x="7501" y="15931"/>
                    </a:lnTo>
                    <a:cubicBezTo>
                      <a:pt x="7585" y="15931"/>
                      <a:pt x="7668" y="15883"/>
                      <a:pt x="7668" y="15788"/>
                    </a:cubicBezTo>
                    <a:lnTo>
                      <a:pt x="7668" y="14145"/>
                    </a:lnTo>
                    <a:lnTo>
                      <a:pt x="8561" y="14145"/>
                    </a:lnTo>
                    <a:cubicBezTo>
                      <a:pt x="8644" y="14145"/>
                      <a:pt x="8716" y="14085"/>
                      <a:pt x="8716" y="13990"/>
                    </a:cubicBezTo>
                    <a:lnTo>
                      <a:pt x="8716" y="13109"/>
                    </a:lnTo>
                    <a:lnTo>
                      <a:pt x="9335" y="13109"/>
                    </a:lnTo>
                    <a:cubicBezTo>
                      <a:pt x="9430" y="13109"/>
                      <a:pt x="9502" y="13049"/>
                      <a:pt x="9502" y="12954"/>
                    </a:cubicBezTo>
                    <a:cubicBezTo>
                      <a:pt x="9502" y="12859"/>
                      <a:pt x="9430" y="12811"/>
                      <a:pt x="9335" y="12811"/>
                    </a:cubicBezTo>
                    <a:lnTo>
                      <a:pt x="8716" y="12811"/>
                    </a:lnTo>
                    <a:lnTo>
                      <a:pt x="8716" y="12216"/>
                    </a:lnTo>
                    <a:lnTo>
                      <a:pt x="9335" y="12216"/>
                    </a:lnTo>
                    <a:cubicBezTo>
                      <a:pt x="9430" y="12216"/>
                      <a:pt x="9502" y="12073"/>
                      <a:pt x="9502" y="11990"/>
                    </a:cubicBezTo>
                    <a:cubicBezTo>
                      <a:pt x="9502" y="11895"/>
                      <a:pt x="9430" y="11764"/>
                      <a:pt x="9335" y="11764"/>
                    </a:cubicBezTo>
                    <a:lnTo>
                      <a:pt x="8716" y="11764"/>
                    </a:lnTo>
                    <a:lnTo>
                      <a:pt x="8716" y="11025"/>
                    </a:lnTo>
                    <a:lnTo>
                      <a:pt x="9335" y="11025"/>
                    </a:lnTo>
                    <a:cubicBezTo>
                      <a:pt x="9430" y="11025"/>
                      <a:pt x="9502" y="10966"/>
                      <a:pt x="9502" y="10871"/>
                    </a:cubicBezTo>
                    <a:cubicBezTo>
                      <a:pt x="9502" y="10775"/>
                      <a:pt x="9430" y="10728"/>
                      <a:pt x="9335" y="10728"/>
                    </a:cubicBezTo>
                    <a:lnTo>
                      <a:pt x="8716" y="10728"/>
                    </a:lnTo>
                    <a:lnTo>
                      <a:pt x="8716" y="10002"/>
                    </a:lnTo>
                    <a:cubicBezTo>
                      <a:pt x="10204" y="8966"/>
                      <a:pt x="11026" y="7287"/>
                      <a:pt x="11026" y="5513"/>
                    </a:cubicBezTo>
                    <a:cubicBezTo>
                      <a:pt x="11026" y="2477"/>
                      <a:pt x="8549" y="0"/>
                      <a:pt x="55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329;p42">
                <a:extLst>
                  <a:ext uri="{FF2B5EF4-FFF2-40B4-BE49-F238E27FC236}">
                    <a16:creationId xmlns:a16="http://schemas.microsoft.com/office/drawing/2014/main" id="{EEC051B5-2BD6-439B-B9C2-4B2E7FA155B2}"/>
                  </a:ext>
                </a:extLst>
              </p:cNvPr>
              <p:cNvSpPr/>
              <p:nvPr/>
            </p:nvSpPr>
            <p:spPr>
              <a:xfrm>
                <a:off x="3755700" y="1722450"/>
                <a:ext cx="745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144" extrusionOk="0">
                    <a:moveTo>
                      <a:pt x="155" y="0"/>
                    </a:moveTo>
                    <a:cubicBezTo>
                      <a:pt x="60" y="0"/>
                      <a:pt x="0" y="72"/>
                      <a:pt x="0" y="167"/>
                    </a:cubicBezTo>
                    <a:lnTo>
                      <a:pt x="0" y="1977"/>
                    </a:lnTo>
                    <a:cubicBezTo>
                      <a:pt x="0" y="2060"/>
                      <a:pt x="60" y="2143"/>
                      <a:pt x="155" y="2143"/>
                    </a:cubicBezTo>
                    <a:cubicBezTo>
                      <a:pt x="238" y="2143"/>
                      <a:pt x="298" y="2060"/>
                      <a:pt x="298" y="1977"/>
                    </a:cubicBezTo>
                    <a:lnTo>
                      <a:pt x="298" y="167"/>
                    </a:lnTo>
                    <a:cubicBezTo>
                      <a:pt x="298" y="72"/>
                      <a:pt x="238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30;p42">
                <a:extLst>
                  <a:ext uri="{FF2B5EF4-FFF2-40B4-BE49-F238E27FC236}">
                    <a16:creationId xmlns:a16="http://schemas.microsoft.com/office/drawing/2014/main" id="{A4B49819-A061-4DCD-B173-F4028FA10AEB}"/>
                  </a:ext>
                </a:extLst>
              </p:cNvPr>
              <p:cNvSpPr/>
              <p:nvPr/>
            </p:nvSpPr>
            <p:spPr>
              <a:xfrm>
                <a:off x="3810450" y="1729150"/>
                <a:ext cx="208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078" extrusionOk="0">
                    <a:moveTo>
                      <a:pt x="648" y="0"/>
                    </a:moveTo>
                    <a:cubicBezTo>
                      <a:pt x="578" y="0"/>
                      <a:pt x="509" y="46"/>
                      <a:pt x="489" y="125"/>
                    </a:cubicBezTo>
                    <a:lnTo>
                      <a:pt x="25" y="1875"/>
                    </a:lnTo>
                    <a:cubicBezTo>
                      <a:pt x="1" y="1959"/>
                      <a:pt x="49" y="2054"/>
                      <a:pt x="132" y="2078"/>
                    </a:cubicBezTo>
                    <a:lnTo>
                      <a:pt x="179" y="2078"/>
                    </a:lnTo>
                    <a:cubicBezTo>
                      <a:pt x="251" y="2078"/>
                      <a:pt x="322" y="2030"/>
                      <a:pt x="346" y="1959"/>
                    </a:cubicBezTo>
                    <a:lnTo>
                      <a:pt x="811" y="209"/>
                    </a:lnTo>
                    <a:cubicBezTo>
                      <a:pt x="834" y="125"/>
                      <a:pt x="787" y="30"/>
                      <a:pt x="691" y="6"/>
                    </a:cubicBezTo>
                    <a:cubicBezTo>
                      <a:pt x="677" y="2"/>
                      <a:pt x="663" y="0"/>
                      <a:pt x="6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31;p42">
                <a:extLst>
                  <a:ext uri="{FF2B5EF4-FFF2-40B4-BE49-F238E27FC236}">
                    <a16:creationId xmlns:a16="http://schemas.microsoft.com/office/drawing/2014/main" id="{9FA485E3-D6B0-4B7A-A49B-6E7D70E57A91}"/>
                  </a:ext>
                </a:extLst>
              </p:cNvPr>
              <p:cNvSpPr/>
              <p:nvPr/>
            </p:nvSpPr>
            <p:spPr>
              <a:xfrm>
                <a:off x="3861350" y="1752550"/>
                <a:ext cx="318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904" extrusionOk="0">
                    <a:moveTo>
                      <a:pt x="1097" y="1"/>
                    </a:moveTo>
                    <a:cubicBezTo>
                      <a:pt x="1036" y="1"/>
                      <a:pt x="978" y="33"/>
                      <a:pt x="953" y="82"/>
                    </a:cubicBezTo>
                    <a:lnTo>
                      <a:pt x="48" y="1654"/>
                    </a:lnTo>
                    <a:cubicBezTo>
                      <a:pt x="1" y="1737"/>
                      <a:pt x="25" y="1832"/>
                      <a:pt x="108" y="1880"/>
                    </a:cubicBezTo>
                    <a:cubicBezTo>
                      <a:pt x="132" y="1892"/>
                      <a:pt x="156" y="1904"/>
                      <a:pt x="191" y="1904"/>
                    </a:cubicBezTo>
                    <a:cubicBezTo>
                      <a:pt x="239" y="1904"/>
                      <a:pt x="299" y="1880"/>
                      <a:pt x="334" y="1820"/>
                    </a:cubicBezTo>
                    <a:lnTo>
                      <a:pt x="1239" y="249"/>
                    </a:lnTo>
                    <a:cubicBezTo>
                      <a:pt x="1275" y="177"/>
                      <a:pt x="1251" y="70"/>
                      <a:pt x="1180" y="23"/>
                    </a:cubicBezTo>
                    <a:cubicBezTo>
                      <a:pt x="1153" y="8"/>
                      <a:pt x="1125" y="1"/>
                      <a:pt x="10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32;p42">
                <a:extLst>
                  <a:ext uri="{FF2B5EF4-FFF2-40B4-BE49-F238E27FC236}">
                    <a16:creationId xmlns:a16="http://schemas.microsoft.com/office/drawing/2014/main" id="{838B7917-5BB5-458C-BC5D-67B3D10EE752}"/>
                  </a:ext>
                </a:extLst>
              </p:cNvPr>
              <p:cNvSpPr/>
              <p:nvPr/>
            </p:nvSpPr>
            <p:spPr>
              <a:xfrm>
                <a:off x="3905700" y="1791350"/>
                <a:ext cx="4110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14" extrusionOk="0">
                    <a:moveTo>
                      <a:pt x="1470" y="1"/>
                    </a:moveTo>
                    <a:cubicBezTo>
                      <a:pt x="1427" y="1"/>
                      <a:pt x="1382" y="18"/>
                      <a:pt x="1346" y="54"/>
                    </a:cubicBezTo>
                    <a:lnTo>
                      <a:pt x="72" y="1328"/>
                    </a:lnTo>
                    <a:cubicBezTo>
                      <a:pt x="1" y="1400"/>
                      <a:pt x="1" y="1507"/>
                      <a:pt x="72" y="1566"/>
                    </a:cubicBezTo>
                    <a:cubicBezTo>
                      <a:pt x="96" y="1602"/>
                      <a:pt x="144" y="1614"/>
                      <a:pt x="191" y="1614"/>
                    </a:cubicBezTo>
                    <a:cubicBezTo>
                      <a:pt x="227" y="1614"/>
                      <a:pt x="275" y="1602"/>
                      <a:pt x="299" y="1566"/>
                    </a:cubicBezTo>
                    <a:lnTo>
                      <a:pt x="1584" y="292"/>
                    </a:lnTo>
                    <a:cubicBezTo>
                      <a:pt x="1644" y="221"/>
                      <a:pt x="1644" y="114"/>
                      <a:pt x="1584" y="54"/>
                    </a:cubicBezTo>
                    <a:cubicBezTo>
                      <a:pt x="1555" y="18"/>
                      <a:pt x="1513" y="1"/>
                      <a:pt x="14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33;p42">
                <a:extLst>
                  <a:ext uri="{FF2B5EF4-FFF2-40B4-BE49-F238E27FC236}">
                    <a16:creationId xmlns:a16="http://schemas.microsoft.com/office/drawing/2014/main" id="{9BC25FAB-8E8C-4253-8F60-3CCE3A034BB7}"/>
                  </a:ext>
                </a:extLst>
              </p:cNvPr>
              <p:cNvSpPr/>
              <p:nvPr/>
            </p:nvSpPr>
            <p:spPr>
              <a:xfrm>
                <a:off x="3578875" y="1802000"/>
                <a:ext cx="4110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17" extrusionOk="0">
                    <a:moveTo>
                      <a:pt x="187" y="0"/>
                    </a:moveTo>
                    <a:cubicBezTo>
                      <a:pt x="144" y="0"/>
                      <a:pt x="102" y="15"/>
                      <a:pt x="72" y="45"/>
                    </a:cubicBezTo>
                    <a:cubicBezTo>
                      <a:pt x="1" y="116"/>
                      <a:pt x="1" y="212"/>
                      <a:pt x="72" y="283"/>
                    </a:cubicBezTo>
                    <a:lnTo>
                      <a:pt x="1346" y="1557"/>
                    </a:lnTo>
                    <a:cubicBezTo>
                      <a:pt x="1382" y="1593"/>
                      <a:pt x="1418" y="1616"/>
                      <a:pt x="1465" y="1616"/>
                    </a:cubicBezTo>
                    <a:cubicBezTo>
                      <a:pt x="1513" y="1616"/>
                      <a:pt x="1549" y="1593"/>
                      <a:pt x="1584" y="1569"/>
                    </a:cubicBezTo>
                    <a:cubicBezTo>
                      <a:pt x="1644" y="1497"/>
                      <a:pt x="1644" y="1390"/>
                      <a:pt x="1584" y="1331"/>
                    </a:cubicBezTo>
                    <a:lnTo>
                      <a:pt x="310" y="45"/>
                    </a:lnTo>
                    <a:cubicBezTo>
                      <a:pt x="275" y="15"/>
                      <a:pt x="230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34;p42">
                <a:extLst>
                  <a:ext uri="{FF2B5EF4-FFF2-40B4-BE49-F238E27FC236}">
                    <a16:creationId xmlns:a16="http://schemas.microsoft.com/office/drawing/2014/main" id="{F17E29C0-C354-47BE-A931-2272B7C6C68E}"/>
                  </a:ext>
                </a:extLst>
              </p:cNvPr>
              <p:cNvSpPr/>
              <p:nvPr/>
            </p:nvSpPr>
            <p:spPr>
              <a:xfrm>
                <a:off x="3630075" y="1760150"/>
                <a:ext cx="32175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898" extrusionOk="0">
                    <a:moveTo>
                      <a:pt x="184" y="0"/>
                    </a:moveTo>
                    <a:cubicBezTo>
                      <a:pt x="159" y="0"/>
                      <a:pt x="133" y="6"/>
                      <a:pt x="108" y="16"/>
                    </a:cubicBezTo>
                    <a:cubicBezTo>
                      <a:pt x="36" y="64"/>
                      <a:pt x="1" y="171"/>
                      <a:pt x="48" y="242"/>
                    </a:cubicBezTo>
                    <a:lnTo>
                      <a:pt x="953" y="1814"/>
                    </a:lnTo>
                    <a:cubicBezTo>
                      <a:pt x="989" y="1874"/>
                      <a:pt x="1037" y="1897"/>
                      <a:pt x="1096" y="1897"/>
                    </a:cubicBezTo>
                    <a:cubicBezTo>
                      <a:pt x="1132" y="1897"/>
                      <a:pt x="1156" y="1886"/>
                      <a:pt x="1179" y="1874"/>
                    </a:cubicBezTo>
                    <a:cubicBezTo>
                      <a:pt x="1263" y="1826"/>
                      <a:pt x="1287" y="1731"/>
                      <a:pt x="1239" y="1647"/>
                    </a:cubicBezTo>
                    <a:lnTo>
                      <a:pt x="334" y="88"/>
                    </a:lnTo>
                    <a:cubicBezTo>
                      <a:pt x="301" y="29"/>
                      <a:pt x="244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35;p42">
                <a:extLst>
                  <a:ext uri="{FF2B5EF4-FFF2-40B4-BE49-F238E27FC236}">
                    <a16:creationId xmlns:a16="http://schemas.microsoft.com/office/drawing/2014/main" id="{13A5C0B7-C512-4157-94A9-D9BDD6A86C5B}"/>
                  </a:ext>
                </a:extLst>
              </p:cNvPr>
              <p:cNvSpPr/>
              <p:nvPr/>
            </p:nvSpPr>
            <p:spPr>
              <a:xfrm>
                <a:off x="3690800" y="1733000"/>
                <a:ext cx="20850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79" extrusionOk="0">
                    <a:moveTo>
                      <a:pt x="187" y="1"/>
                    </a:moveTo>
                    <a:cubicBezTo>
                      <a:pt x="172" y="1"/>
                      <a:pt x="158" y="3"/>
                      <a:pt x="143" y="7"/>
                    </a:cubicBezTo>
                    <a:cubicBezTo>
                      <a:pt x="48" y="31"/>
                      <a:pt x="1" y="126"/>
                      <a:pt x="24" y="209"/>
                    </a:cubicBezTo>
                    <a:lnTo>
                      <a:pt x="489" y="1960"/>
                    </a:lnTo>
                    <a:cubicBezTo>
                      <a:pt x="513" y="2031"/>
                      <a:pt x="584" y="2079"/>
                      <a:pt x="655" y="2079"/>
                    </a:cubicBezTo>
                    <a:lnTo>
                      <a:pt x="691" y="2079"/>
                    </a:lnTo>
                    <a:cubicBezTo>
                      <a:pt x="786" y="2055"/>
                      <a:pt x="834" y="1960"/>
                      <a:pt x="810" y="1876"/>
                    </a:cubicBezTo>
                    <a:lnTo>
                      <a:pt x="346" y="126"/>
                    </a:lnTo>
                    <a:cubicBezTo>
                      <a:pt x="326" y="47"/>
                      <a:pt x="257" y="1"/>
                      <a:pt x="1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36;p42">
                <a:extLst>
                  <a:ext uri="{FF2B5EF4-FFF2-40B4-BE49-F238E27FC236}">
                    <a16:creationId xmlns:a16="http://schemas.microsoft.com/office/drawing/2014/main" id="{48ED8BCA-6D60-4B5F-9CEE-86F120735DEE}"/>
                  </a:ext>
                </a:extLst>
              </p:cNvPr>
              <p:cNvSpPr/>
              <p:nvPr/>
            </p:nvSpPr>
            <p:spPr>
              <a:xfrm>
                <a:off x="3658950" y="1822750"/>
                <a:ext cx="219400" cy="173550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6942" extrusionOk="0">
                    <a:moveTo>
                      <a:pt x="4096" y="1"/>
                    </a:moveTo>
                    <a:cubicBezTo>
                      <a:pt x="4013" y="1"/>
                      <a:pt x="3942" y="84"/>
                      <a:pt x="3930" y="155"/>
                    </a:cubicBezTo>
                    <a:lnTo>
                      <a:pt x="3775" y="1215"/>
                    </a:lnTo>
                    <a:cubicBezTo>
                      <a:pt x="3620" y="1239"/>
                      <a:pt x="3477" y="1287"/>
                      <a:pt x="3346" y="1334"/>
                    </a:cubicBezTo>
                    <a:lnTo>
                      <a:pt x="2691" y="513"/>
                    </a:lnTo>
                    <a:cubicBezTo>
                      <a:pt x="2654" y="475"/>
                      <a:pt x="2607" y="452"/>
                      <a:pt x="2559" y="452"/>
                    </a:cubicBezTo>
                    <a:cubicBezTo>
                      <a:pt x="2531" y="452"/>
                      <a:pt x="2503" y="459"/>
                      <a:pt x="2477" y="477"/>
                    </a:cubicBezTo>
                    <a:lnTo>
                      <a:pt x="1953" y="775"/>
                    </a:lnTo>
                    <a:cubicBezTo>
                      <a:pt x="1882" y="810"/>
                      <a:pt x="1846" y="906"/>
                      <a:pt x="1882" y="977"/>
                    </a:cubicBezTo>
                    <a:lnTo>
                      <a:pt x="2263" y="1965"/>
                    </a:lnTo>
                    <a:cubicBezTo>
                      <a:pt x="2156" y="2060"/>
                      <a:pt x="2048" y="2168"/>
                      <a:pt x="1953" y="2275"/>
                    </a:cubicBezTo>
                    <a:lnTo>
                      <a:pt x="965" y="1894"/>
                    </a:lnTo>
                    <a:cubicBezTo>
                      <a:pt x="946" y="1884"/>
                      <a:pt x="926" y="1880"/>
                      <a:pt x="906" y="1880"/>
                    </a:cubicBezTo>
                    <a:cubicBezTo>
                      <a:pt x="851" y="1880"/>
                      <a:pt x="797" y="1913"/>
                      <a:pt x="763" y="1965"/>
                    </a:cubicBezTo>
                    <a:lnTo>
                      <a:pt x="465" y="2489"/>
                    </a:lnTo>
                    <a:cubicBezTo>
                      <a:pt x="417" y="2561"/>
                      <a:pt x="441" y="2644"/>
                      <a:pt x="501" y="2703"/>
                    </a:cubicBezTo>
                    <a:lnTo>
                      <a:pt x="1334" y="3358"/>
                    </a:lnTo>
                    <a:cubicBezTo>
                      <a:pt x="1286" y="3489"/>
                      <a:pt x="1239" y="3632"/>
                      <a:pt x="1215" y="3787"/>
                    </a:cubicBezTo>
                    <a:lnTo>
                      <a:pt x="155" y="3942"/>
                    </a:lnTo>
                    <a:cubicBezTo>
                      <a:pt x="72" y="3954"/>
                      <a:pt x="1" y="4025"/>
                      <a:pt x="1" y="4108"/>
                    </a:cubicBezTo>
                    <a:lnTo>
                      <a:pt x="1" y="4704"/>
                    </a:lnTo>
                    <a:cubicBezTo>
                      <a:pt x="1" y="4787"/>
                      <a:pt x="72" y="4858"/>
                      <a:pt x="155" y="4870"/>
                    </a:cubicBezTo>
                    <a:lnTo>
                      <a:pt x="1203" y="5025"/>
                    </a:lnTo>
                    <a:cubicBezTo>
                      <a:pt x="1239" y="5180"/>
                      <a:pt x="1275" y="5323"/>
                      <a:pt x="1322" y="5466"/>
                    </a:cubicBezTo>
                    <a:lnTo>
                      <a:pt x="501" y="6120"/>
                    </a:lnTo>
                    <a:cubicBezTo>
                      <a:pt x="441" y="6168"/>
                      <a:pt x="417" y="6263"/>
                      <a:pt x="465" y="6335"/>
                    </a:cubicBezTo>
                    <a:lnTo>
                      <a:pt x="763" y="6859"/>
                    </a:lnTo>
                    <a:cubicBezTo>
                      <a:pt x="798" y="6906"/>
                      <a:pt x="858" y="6942"/>
                      <a:pt x="905" y="6942"/>
                    </a:cubicBezTo>
                    <a:cubicBezTo>
                      <a:pt x="929" y="6942"/>
                      <a:pt x="953" y="6930"/>
                      <a:pt x="965" y="6930"/>
                    </a:cubicBezTo>
                    <a:lnTo>
                      <a:pt x="2060" y="6490"/>
                    </a:lnTo>
                    <a:cubicBezTo>
                      <a:pt x="2144" y="6466"/>
                      <a:pt x="2191" y="6359"/>
                      <a:pt x="2156" y="6275"/>
                    </a:cubicBezTo>
                    <a:cubicBezTo>
                      <a:pt x="2127" y="6209"/>
                      <a:pt x="2061" y="6173"/>
                      <a:pt x="1993" y="6173"/>
                    </a:cubicBezTo>
                    <a:cubicBezTo>
                      <a:pt x="1976" y="6173"/>
                      <a:pt x="1958" y="6175"/>
                      <a:pt x="1941" y="6180"/>
                    </a:cubicBezTo>
                    <a:lnTo>
                      <a:pt x="977" y="6561"/>
                    </a:lnTo>
                    <a:lnTo>
                      <a:pt x="822" y="6287"/>
                    </a:lnTo>
                    <a:lnTo>
                      <a:pt x="1632" y="5644"/>
                    </a:lnTo>
                    <a:cubicBezTo>
                      <a:pt x="1691" y="5597"/>
                      <a:pt x="1703" y="5525"/>
                      <a:pt x="1679" y="5454"/>
                    </a:cubicBezTo>
                    <a:cubicBezTo>
                      <a:pt x="1608" y="5263"/>
                      <a:pt x="1548" y="5061"/>
                      <a:pt x="1525" y="4858"/>
                    </a:cubicBezTo>
                    <a:cubicBezTo>
                      <a:pt x="1513" y="4787"/>
                      <a:pt x="1417" y="4727"/>
                      <a:pt x="1346" y="4716"/>
                    </a:cubicBezTo>
                    <a:lnTo>
                      <a:pt x="298" y="4561"/>
                    </a:lnTo>
                    <a:lnTo>
                      <a:pt x="298" y="4251"/>
                    </a:lnTo>
                    <a:lnTo>
                      <a:pt x="1346" y="4096"/>
                    </a:lnTo>
                    <a:cubicBezTo>
                      <a:pt x="1417" y="4085"/>
                      <a:pt x="1489" y="4025"/>
                      <a:pt x="1501" y="3954"/>
                    </a:cubicBezTo>
                    <a:cubicBezTo>
                      <a:pt x="1537" y="3751"/>
                      <a:pt x="1596" y="3549"/>
                      <a:pt x="1667" y="3358"/>
                    </a:cubicBezTo>
                    <a:cubicBezTo>
                      <a:pt x="1703" y="3287"/>
                      <a:pt x="1679" y="3215"/>
                      <a:pt x="1620" y="3168"/>
                    </a:cubicBezTo>
                    <a:lnTo>
                      <a:pt x="822" y="2525"/>
                    </a:lnTo>
                    <a:lnTo>
                      <a:pt x="977" y="2251"/>
                    </a:lnTo>
                    <a:lnTo>
                      <a:pt x="1941" y="2632"/>
                    </a:lnTo>
                    <a:cubicBezTo>
                      <a:pt x="1960" y="2638"/>
                      <a:pt x="1978" y="2641"/>
                      <a:pt x="1996" y="2641"/>
                    </a:cubicBezTo>
                    <a:cubicBezTo>
                      <a:pt x="2048" y="2641"/>
                      <a:pt x="2097" y="2617"/>
                      <a:pt x="2132" y="2572"/>
                    </a:cubicBezTo>
                    <a:cubicBezTo>
                      <a:pt x="2251" y="2418"/>
                      <a:pt x="2406" y="2275"/>
                      <a:pt x="2572" y="2144"/>
                    </a:cubicBezTo>
                    <a:cubicBezTo>
                      <a:pt x="2632" y="2096"/>
                      <a:pt x="2644" y="2013"/>
                      <a:pt x="2620" y="1953"/>
                    </a:cubicBezTo>
                    <a:lnTo>
                      <a:pt x="2239" y="989"/>
                    </a:lnTo>
                    <a:lnTo>
                      <a:pt x="2513" y="834"/>
                    </a:lnTo>
                    <a:lnTo>
                      <a:pt x="3156" y="1644"/>
                    </a:lnTo>
                    <a:cubicBezTo>
                      <a:pt x="3191" y="1679"/>
                      <a:pt x="3245" y="1701"/>
                      <a:pt x="3294" y="1701"/>
                    </a:cubicBezTo>
                    <a:cubicBezTo>
                      <a:pt x="3313" y="1701"/>
                      <a:pt x="3330" y="1698"/>
                      <a:pt x="3346" y="1691"/>
                    </a:cubicBezTo>
                    <a:cubicBezTo>
                      <a:pt x="3537" y="1620"/>
                      <a:pt x="3739" y="1560"/>
                      <a:pt x="3942" y="1525"/>
                    </a:cubicBezTo>
                    <a:cubicBezTo>
                      <a:pt x="4013" y="1525"/>
                      <a:pt x="4073" y="1429"/>
                      <a:pt x="4084" y="1358"/>
                    </a:cubicBezTo>
                    <a:lnTo>
                      <a:pt x="4239" y="298"/>
                    </a:lnTo>
                    <a:lnTo>
                      <a:pt x="4561" y="298"/>
                    </a:lnTo>
                    <a:lnTo>
                      <a:pt x="4715" y="1358"/>
                    </a:lnTo>
                    <a:cubicBezTo>
                      <a:pt x="4715" y="1429"/>
                      <a:pt x="4775" y="1501"/>
                      <a:pt x="4846" y="1513"/>
                    </a:cubicBezTo>
                    <a:cubicBezTo>
                      <a:pt x="5061" y="1548"/>
                      <a:pt x="5263" y="1608"/>
                      <a:pt x="5442" y="1679"/>
                    </a:cubicBezTo>
                    <a:cubicBezTo>
                      <a:pt x="5464" y="1687"/>
                      <a:pt x="5488" y="1691"/>
                      <a:pt x="5511" y="1691"/>
                    </a:cubicBezTo>
                    <a:cubicBezTo>
                      <a:pt x="5561" y="1691"/>
                      <a:pt x="5608" y="1673"/>
                      <a:pt x="5632" y="1632"/>
                    </a:cubicBezTo>
                    <a:lnTo>
                      <a:pt x="6275" y="834"/>
                    </a:lnTo>
                    <a:lnTo>
                      <a:pt x="6549" y="989"/>
                    </a:lnTo>
                    <a:lnTo>
                      <a:pt x="6180" y="1953"/>
                    </a:lnTo>
                    <a:cubicBezTo>
                      <a:pt x="6144" y="2013"/>
                      <a:pt x="6168" y="2096"/>
                      <a:pt x="6228" y="2144"/>
                    </a:cubicBezTo>
                    <a:cubicBezTo>
                      <a:pt x="6394" y="2275"/>
                      <a:pt x="6537" y="2418"/>
                      <a:pt x="6668" y="2572"/>
                    </a:cubicBezTo>
                    <a:cubicBezTo>
                      <a:pt x="6695" y="2617"/>
                      <a:pt x="6747" y="2641"/>
                      <a:pt x="6797" y="2641"/>
                    </a:cubicBezTo>
                    <a:cubicBezTo>
                      <a:pt x="6814" y="2641"/>
                      <a:pt x="6831" y="2638"/>
                      <a:pt x="6847" y="2632"/>
                    </a:cubicBezTo>
                    <a:lnTo>
                      <a:pt x="7811" y="2251"/>
                    </a:lnTo>
                    <a:lnTo>
                      <a:pt x="7978" y="2525"/>
                    </a:lnTo>
                    <a:lnTo>
                      <a:pt x="7168" y="3168"/>
                    </a:lnTo>
                    <a:cubicBezTo>
                      <a:pt x="7109" y="3215"/>
                      <a:pt x="7085" y="3287"/>
                      <a:pt x="7121" y="3358"/>
                    </a:cubicBezTo>
                    <a:cubicBezTo>
                      <a:pt x="7192" y="3549"/>
                      <a:pt x="7240" y="3751"/>
                      <a:pt x="7275" y="3954"/>
                    </a:cubicBezTo>
                    <a:cubicBezTo>
                      <a:pt x="7287" y="4025"/>
                      <a:pt x="7371" y="4085"/>
                      <a:pt x="7442" y="4096"/>
                    </a:cubicBezTo>
                    <a:lnTo>
                      <a:pt x="8478" y="4251"/>
                    </a:lnTo>
                    <a:lnTo>
                      <a:pt x="8478" y="4561"/>
                    </a:lnTo>
                    <a:lnTo>
                      <a:pt x="7442" y="4716"/>
                    </a:lnTo>
                    <a:cubicBezTo>
                      <a:pt x="7371" y="4727"/>
                      <a:pt x="7299" y="4787"/>
                      <a:pt x="7287" y="4858"/>
                    </a:cubicBezTo>
                    <a:cubicBezTo>
                      <a:pt x="7252" y="5061"/>
                      <a:pt x="7192" y="5251"/>
                      <a:pt x="7121" y="5454"/>
                    </a:cubicBezTo>
                    <a:cubicBezTo>
                      <a:pt x="7097" y="5525"/>
                      <a:pt x="7109" y="5597"/>
                      <a:pt x="7168" y="5644"/>
                    </a:cubicBezTo>
                    <a:lnTo>
                      <a:pt x="7978" y="6287"/>
                    </a:lnTo>
                    <a:lnTo>
                      <a:pt x="7811" y="6561"/>
                    </a:lnTo>
                    <a:lnTo>
                      <a:pt x="6847" y="6180"/>
                    </a:lnTo>
                    <a:cubicBezTo>
                      <a:pt x="6830" y="6175"/>
                      <a:pt x="6812" y="6173"/>
                      <a:pt x="6795" y="6173"/>
                    </a:cubicBezTo>
                    <a:cubicBezTo>
                      <a:pt x="6727" y="6173"/>
                      <a:pt x="6661" y="6209"/>
                      <a:pt x="6632" y="6275"/>
                    </a:cubicBezTo>
                    <a:cubicBezTo>
                      <a:pt x="6609" y="6359"/>
                      <a:pt x="6644" y="6466"/>
                      <a:pt x="6728" y="6490"/>
                    </a:cubicBezTo>
                    <a:lnTo>
                      <a:pt x="7823" y="6918"/>
                    </a:lnTo>
                    <a:cubicBezTo>
                      <a:pt x="7849" y="6929"/>
                      <a:pt x="7875" y="6935"/>
                      <a:pt x="7899" y="6935"/>
                    </a:cubicBezTo>
                    <a:cubicBezTo>
                      <a:pt x="7953" y="6935"/>
                      <a:pt x="8001" y="6908"/>
                      <a:pt x="8025" y="6859"/>
                    </a:cubicBezTo>
                    <a:lnTo>
                      <a:pt x="8335" y="6335"/>
                    </a:lnTo>
                    <a:cubicBezTo>
                      <a:pt x="8371" y="6263"/>
                      <a:pt x="8359" y="6168"/>
                      <a:pt x="8287" y="6120"/>
                    </a:cubicBezTo>
                    <a:lnTo>
                      <a:pt x="7466" y="5466"/>
                    </a:lnTo>
                    <a:cubicBezTo>
                      <a:pt x="7513" y="5323"/>
                      <a:pt x="7549" y="5168"/>
                      <a:pt x="7585" y="5025"/>
                    </a:cubicBezTo>
                    <a:lnTo>
                      <a:pt x="8633" y="4870"/>
                    </a:lnTo>
                    <a:cubicBezTo>
                      <a:pt x="8716" y="4858"/>
                      <a:pt x="8776" y="4787"/>
                      <a:pt x="8776" y="4704"/>
                    </a:cubicBezTo>
                    <a:lnTo>
                      <a:pt x="8776" y="4108"/>
                    </a:lnTo>
                    <a:cubicBezTo>
                      <a:pt x="8776" y="4025"/>
                      <a:pt x="8716" y="3954"/>
                      <a:pt x="8633" y="3942"/>
                    </a:cubicBezTo>
                    <a:lnTo>
                      <a:pt x="7585" y="3787"/>
                    </a:lnTo>
                    <a:cubicBezTo>
                      <a:pt x="7561" y="3644"/>
                      <a:pt x="7513" y="3501"/>
                      <a:pt x="7466" y="3358"/>
                    </a:cubicBezTo>
                    <a:lnTo>
                      <a:pt x="8287" y="2703"/>
                    </a:lnTo>
                    <a:cubicBezTo>
                      <a:pt x="8359" y="2644"/>
                      <a:pt x="8371" y="2561"/>
                      <a:pt x="8335" y="2489"/>
                    </a:cubicBezTo>
                    <a:lnTo>
                      <a:pt x="8025" y="1965"/>
                    </a:lnTo>
                    <a:cubicBezTo>
                      <a:pt x="7999" y="1913"/>
                      <a:pt x="7948" y="1880"/>
                      <a:pt x="7889" y="1880"/>
                    </a:cubicBezTo>
                    <a:cubicBezTo>
                      <a:pt x="7868" y="1880"/>
                      <a:pt x="7845" y="1884"/>
                      <a:pt x="7823" y="1894"/>
                    </a:cubicBezTo>
                    <a:lnTo>
                      <a:pt x="6847" y="2275"/>
                    </a:lnTo>
                    <a:cubicBezTo>
                      <a:pt x="6751" y="2168"/>
                      <a:pt x="6644" y="2060"/>
                      <a:pt x="6525" y="1965"/>
                    </a:cubicBezTo>
                    <a:lnTo>
                      <a:pt x="6918" y="977"/>
                    </a:lnTo>
                    <a:cubicBezTo>
                      <a:pt x="6942" y="906"/>
                      <a:pt x="6918" y="822"/>
                      <a:pt x="6847" y="775"/>
                    </a:cubicBezTo>
                    <a:lnTo>
                      <a:pt x="6323" y="477"/>
                    </a:lnTo>
                    <a:cubicBezTo>
                      <a:pt x="6297" y="459"/>
                      <a:pt x="6267" y="452"/>
                      <a:pt x="6238" y="452"/>
                    </a:cubicBezTo>
                    <a:cubicBezTo>
                      <a:pt x="6188" y="452"/>
                      <a:pt x="6139" y="475"/>
                      <a:pt x="6109" y="513"/>
                    </a:cubicBezTo>
                    <a:lnTo>
                      <a:pt x="5454" y="1334"/>
                    </a:lnTo>
                    <a:cubicBezTo>
                      <a:pt x="5311" y="1287"/>
                      <a:pt x="5168" y="1251"/>
                      <a:pt x="5025" y="1227"/>
                    </a:cubicBezTo>
                    <a:lnTo>
                      <a:pt x="4858" y="155"/>
                    </a:lnTo>
                    <a:cubicBezTo>
                      <a:pt x="4846" y="84"/>
                      <a:pt x="4787" y="1"/>
                      <a:pt x="47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2337;p42">
              <a:extLst>
                <a:ext uri="{FF2B5EF4-FFF2-40B4-BE49-F238E27FC236}">
                  <a16:creationId xmlns:a16="http://schemas.microsoft.com/office/drawing/2014/main" id="{EBC3A013-A29A-4960-BA7E-02C3E41FA0FE}"/>
                </a:ext>
              </a:extLst>
            </p:cNvPr>
            <p:cNvSpPr/>
            <p:nvPr/>
          </p:nvSpPr>
          <p:spPr>
            <a:xfrm>
              <a:off x="3330050" y="1583475"/>
              <a:ext cx="900125" cy="856350"/>
            </a:xfrm>
            <a:custGeom>
              <a:avLst/>
              <a:gdLst/>
              <a:ahLst/>
              <a:cxnLst/>
              <a:rect l="l" t="t" r="r" b="b"/>
              <a:pathLst>
                <a:path w="36005" h="34254" extrusionOk="0">
                  <a:moveTo>
                    <a:pt x="17223" y="0"/>
                  </a:moveTo>
                  <a:cubicBezTo>
                    <a:pt x="12719" y="0"/>
                    <a:pt x="8224" y="1761"/>
                    <a:pt x="4870" y="5262"/>
                  </a:cubicBezTo>
                  <a:cubicBezTo>
                    <a:pt x="1691" y="8560"/>
                    <a:pt x="0" y="12905"/>
                    <a:pt x="95" y="17477"/>
                  </a:cubicBezTo>
                  <a:cubicBezTo>
                    <a:pt x="191" y="22061"/>
                    <a:pt x="2060" y="26324"/>
                    <a:pt x="5358" y="29491"/>
                  </a:cubicBezTo>
                  <a:cubicBezTo>
                    <a:pt x="8632" y="32634"/>
                    <a:pt x="12930" y="34253"/>
                    <a:pt x="17252" y="34253"/>
                  </a:cubicBezTo>
                  <a:cubicBezTo>
                    <a:pt x="20610" y="34253"/>
                    <a:pt x="23979" y="33277"/>
                    <a:pt x="26885" y="31289"/>
                  </a:cubicBezTo>
                  <a:lnTo>
                    <a:pt x="26706" y="31015"/>
                  </a:lnTo>
                  <a:cubicBezTo>
                    <a:pt x="23852" y="32968"/>
                    <a:pt x="20547" y="33925"/>
                    <a:pt x="17254" y="33925"/>
                  </a:cubicBezTo>
                  <a:cubicBezTo>
                    <a:pt x="13017" y="33925"/>
                    <a:pt x="8800" y="32341"/>
                    <a:pt x="5584" y="29253"/>
                  </a:cubicBezTo>
                  <a:cubicBezTo>
                    <a:pt x="2346" y="26145"/>
                    <a:pt x="512" y="21966"/>
                    <a:pt x="417" y="17477"/>
                  </a:cubicBezTo>
                  <a:cubicBezTo>
                    <a:pt x="334" y="12989"/>
                    <a:pt x="1989" y="8726"/>
                    <a:pt x="5096" y="5488"/>
                  </a:cubicBezTo>
                  <a:cubicBezTo>
                    <a:pt x="8397" y="2053"/>
                    <a:pt x="12812" y="324"/>
                    <a:pt x="17232" y="324"/>
                  </a:cubicBezTo>
                  <a:cubicBezTo>
                    <a:pt x="21422" y="324"/>
                    <a:pt x="25617" y="1877"/>
                    <a:pt x="28873" y="5000"/>
                  </a:cubicBezTo>
                  <a:cubicBezTo>
                    <a:pt x="34409" y="10322"/>
                    <a:pt x="35648" y="18692"/>
                    <a:pt x="31885" y="25371"/>
                  </a:cubicBezTo>
                  <a:lnTo>
                    <a:pt x="32171" y="25526"/>
                  </a:lnTo>
                  <a:cubicBezTo>
                    <a:pt x="36005" y="18728"/>
                    <a:pt x="34743" y="10191"/>
                    <a:pt x="29099" y="4773"/>
                  </a:cubicBezTo>
                  <a:cubicBezTo>
                    <a:pt x="25778" y="1585"/>
                    <a:pt x="21496" y="0"/>
                    <a:pt x="172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38;p42">
              <a:extLst>
                <a:ext uri="{FF2B5EF4-FFF2-40B4-BE49-F238E27FC236}">
                  <a16:creationId xmlns:a16="http://schemas.microsoft.com/office/drawing/2014/main" id="{CCF637DF-53E8-44E6-84FD-2835944B297E}"/>
                </a:ext>
              </a:extLst>
            </p:cNvPr>
            <p:cNvSpPr txBox="1"/>
            <p:nvPr/>
          </p:nvSpPr>
          <p:spPr>
            <a:xfrm>
              <a:off x="2954100" y="2890774"/>
              <a:ext cx="1614291" cy="132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Tx/>
                <a:buChar char="-"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Did extensive research and exchanged ideas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Tx/>
                <a:buChar char="-"/>
              </a:pPr>
              <a:r>
                <a:rPr lang="en-US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Decided on overall direction for application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" name="Google Shape;2340;p42">
            <a:extLst>
              <a:ext uri="{FF2B5EF4-FFF2-40B4-BE49-F238E27FC236}">
                <a16:creationId xmlns:a16="http://schemas.microsoft.com/office/drawing/2014/main" id="{A9CB0A8C-8C87-4DCC-A5B5-14AAFDA94D36}"/>
              </a:ext>
            </a:extLst>
          </p:cNvPr>
          <p:cNvGrpSpPr/>
          <p:nvPr/>
        </p:nvGrpSpPr>
        <p:grpSpPr>
          <a:xfrm>
            <a:off x="3526498" y="1499568"/>
            <a:ext cx="1742225" cy="1359125"/>
            <a:chOff x="4572175" y="1531650"/>
            <a:chExt cx="1617475" cy="1359125"/>
          </a:xfrm>
        </p:grpSpPr>
        <p:sp>
          <p:nvSpPr>
            <p:cNvPr id="42" name="Google Shape;2341;p42">
              <a:extLst>
                <a:ext uri="{FF2B5EF4-FFF2-40B4-BE49-F238E27FC236}">
                  <a16:creationId xmlns:a16="http://schemas.microsoft.com/office/drawing/2014/main" id="{C7163987-8D83-4FCC-86AE-D5CCFCB5454D}"/>
                </a:ext>
              </a:extLst>
            </p:cNvPr>
            <p:cNvSpPr/>
            <p:nvPr/>
          </p:nvSpPr>
          <p:spPr>
            <a:xfrm>
              <a:off x="4572175" y="2625225"/>
              <a:ext cx="1617475" cy="26555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0" y="1"/>
                  </a:moveTo>
                  <a:lnTo>
                    <a:pt x="0" y="10621"/>
                  </a:ln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Developing</a:t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" name="Google Shape;2342;p42">
              <a:extLst>
                <a:ext uri="{FF2B5EF4-FFF2-40B4-BE49-F238E27FC236}">
                  <a16:creationId xmlns:a16="http://schemas.microsoft.com/office/drawing/2014/main" id="{B8F580AB-A48C-4EBD-99D7-DE6034213EB1}"/>
                </a:ext>
              </a:extLst>
            </p:cNvPr>
            <p:cNvSpPr/>
            <p:nvPr/>
          </p:nvSpPr>
          <p:spPr>
            <a:xfrm>
              <a:off x="4903750" y="1531650"/>
              <a:ext cx="954300" cy="954000"/>
            </a:xfrm>
            <a:custGeom>
              <a:avLst/>
              <a:gdLst/>
              <a:ahLst/>
              <a:cxnLst/>
              <a:rect l="l" t="t" r="r" b="b"/>
              <a:pathLst>
                <a:path w="38172" h="38160" extrusionOk="0">
                  <a:moveTo>
                    <a:pt x="19086" y="0"/>
                  </a:moveTo>
                  <a:cubicBezTo>
                    <a:pt x="13050" y="0"/>
                    <a:pt x="7490" y="2763"/>
                    <a:pt x="3846" y="7597"/>
                  </a:cubicBezTo>
                  <a:cubicBezTo>
                    <a:pt x="3727" y="7763"/>
                    <a:pt x="3751" y="8001"/>
                    <a:pt x="3930" y="8120"/>
                  </a:cubicBezTo>
                  <a:cubicBezTo>
                    <a:pt x="3998" y="8174"/>
                    <a:pt x="4079" y="8200"/>
                    <a:pt x="4159" y="8200"/>
                  </a:cubicBezTo>
                  <a:cubicBezTo>
                    <a:pt x="4274" y="8200"/>
                    <a:pt x="4388" y="8147"/>
                    <a:pt x="4465" y="8049"/>
                  </a:cubicBezTo>
                  <a:cubicBezTo>
                    <a:pt x="7954" y="3417"/>
                    <a:pt x="13288" y="762"/>
                    <a:pt x="19086" y="762"/>
                  </a:cubicBezTo>
                  <a:cubicBezTo>
                    <a:pt x="29183" y="762"/>
                    <a:pt x="37410" y="8978"/>
                    <a:pt x="37410" y="19074"/>
                  </a:cubicBezTo>
                  <a:cubicBezTo>
                    <a:pt x="37410" y="29183"/>
                    <a:pt x="29183" y="37398"/>
                    <a:pt x="19086" y="37398"/>
                  </a:cubicBezTo>
                  <a:cubicBezTo>
                    <a:pt x="8990" y="37398"/>
                    <a:pt x="774" y="29183"/>
                    <a:pt x="774" y="19074"/>
                  </a:cubicBezTo>
                  <a:cubicBezTo>
                    <a:pt x="774" y="18872"/>
                    <a:pt x="596" y="18693"/>
                    <a:pt x="382" y="18693"/>
                  </a:cubicBezTo>
                  <a:cubicBezTo>
                    <a:pt x="179" y="18693"/>
                    <a:pt x="1" y="18872"/>
                    <a:pt x="1" y="19074"/>
                  </a:cubicBezTo>
                  <a:cubicBezTo>
                    <a:pt x="1" y="29599"/>
                    <a:pt x="8561" y="38160"/>
                    <a:pt x="19086" y="38160"/>
                  </a:cubicBezTo>
                  <a:cubicBezTo>
                    <a:pt x="29611" y="38160"/>
                    <a:pt x="38172" y="29599"/>
                    <a:pt x="38172" y="19074"/>
                  </a:cubicBezTo>
                  <a:cubicBezTo>
                    <a:pt x="38172" y="8561"/>
                    <a:pt x="29611" y="0"/>
                    <a:pt x="19086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43;p42">
              <a:extLst>
                <a:ext uri="{FF2B5EF4-FFF2-40B4-BE49-F238E27FC236}">
                  <a16:creationId xmlns:a16="http://schemas.microsoft.com/office/drawing/2014/main" id="{8A818E61-CB56-4C32-ACB0-A7D703050388}"/>
                </a:ext>
              </a:extLst>
            </p:cNvPr>
            <p:cNvSpPr/>
            <p:nvPr/>
          </p:nvSpPr>
          <p:spPr>
            <a:xfrm>
              <a:off x="5371375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9085"/>
                  </a:lnTo>
                  <a:cubicBezTo>
                    <a:pt x="0" y="9300"/>
                    <a:pt x="167" y="9466"/>
                    <a:pt x="381" y="9466"/>
                  </a:cubicBezTo>
                  <a:cubicBezTo>
                    <a:pt x="596" y="9466"/>
                    <a:pt x="762" y="9300"/>
                    <a:pt x="762" y="9085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2344;p42">
              <a:extLst>
                <a:ext uri="{FF2B5EF4-FFF2-40B4-BE49-F238E27FC236}">
                  <a16:creationId xmlns:a16="http://schemas.microsoft.com/office/drawing/2014/main" id="{768856DC-A10B-4E8E-B595-CEB62DBB72F9}"/>
                </a:ext>
              </a:extLst>
            </p:cNvPr>
            <p:cNvGrpSpPr/>
            <p:nvPr/>
          </p:nvGrpSpPr>
          <p:grpSpPr>
            <a:xfrm>
              <a:off x="5135925" y="1759650"/>
              <a:ext cx="487575" cy="505750"/>
              <a:chOff x="5135925" y="1759650"/>
              <a:chExt cx="487575" cy="505750"/>
            </a:xfrm>
          </p:grpSpPr>
          <p:sp>
            <p:nvSpPr>
              <p:cNvPr id="49" name="Google Shape;2345;p42">
                <a:extLst>
                  <a:ext uri="{FF2B5EF4-FFF2-40B4-BE49-F238E27FC236}">
                    <a16:creationId xmlns:a16="http://schemas.microsoft.com/office/drawing/2014/main" id="{BEFC2F18-A61F-40C5-9C25-909B5FBCE491}"/>
                  </a:ext>
                </a:extLst>
              </p:cNvPr>
              <p:cNvSpPr/>
              <p:nvPr/>
            </p:nvSpPr>
            <p:spPr>
              <a:xfrm>
                <a:off x="5135925" y="1759650"/>
                <a:ext cx="487575" cy="505750"/>
              </a:xfrm>
              <a:custGeom>
                <a:avLst/>
                <a:gdLst/>
                <a:ahLst/>
                <a:cxnLst/>
                <a:rect l="l" t="t" r="r" b="b"/>
                <a:pathLst>
                  <a:path w="19503" h="20230" extrusionOk="0">
                    <a:moveTo>
                      <a:pt x="19062" y="298"/>
                    </a:moveTo>
                    <a:lnTo>
                      <a:pt x="19062" y="6847"/>
                    </a:lnTo>
                    <a:lnTo>
                      <a:pt x="14490" y="6847"/>
                    </a:lnTo>
                    <a:cubicBezTo>
                      <a:pt x="14455" y="6847"/>
                      <a:pt x="14431" y="6859"/>
                      <a:pt x="14407" y="6870"/>
                    </a:cubicBezTo>
                    <a:lnTo>
                      <a:pt x="10728" y="9442"/>
                    </a:lnTo>
                    <a:lnTo>
                      <a:pt x="10728" y="7013"/>
                    </a:lnTo>
                    <a:cubicBezTo>
                      <a:pt x="10728" y="6918"/>
                      <a:pt x="10621" y="6835"/>
                      <a:pt x="10537" y="6835"/>
                    </a:cubicBezTo>
                    <a:lnTo>
                      <a:pt x="9085" y="6835"/>
                    </a:lnTo>
                    <a:lnTo>
                      <a:pt x="9085" y="298"/>
                    </a:lnTo>
                    <a:close/>
                    <a:moveTo>
                      <a:pt x="10430" y="7144"/>
                    </a:moveTo>
                    <a:lnTo>
                      <a:pt x="10430" y="9752"/>
                    </a:lnTo>
                    <a:cubicBezTo>
                      <a:pt x="10430" y="9811"/>
                      <a:pt x="10430" y="9871"/>
                      <a:pt x="10490" y="9907"/>
                    </a:cubicBezTo>
                    <a:cubicBezTo>
                      <a:pt x="10514" y="9918"/>
                      <a:pt x="10526" y="9918"/>
                      <a:pt x="10549" y="9918"/>
                    </a:cubicBezTo>
                    <a:cubicBezTo>
                      <a:pt x="10585" y="9918"/>
                      <a:pt x="10609" y="9907"/>
                      <a:pt x="10633" y="9895"/>
                    </a:cubicBezTo>
                    <a:lnTo>
                      <a:pt x="12538" y="8573"/>
                    </a:lnTo>
                    <a:cubicBezTo>
                      <a:pt x="12943" y="9145"/>
                      <a:pt x="13145" y="9799"/>
                      <a:pt x="13145" y="10502"/>
                    </a:cubicBezTo>
                    <a:cubicBezTo>
                      <a:pt x="13145" y="12347"/>
                      <a:pt x="11645" y="13847"/>
                      <a:pt x="9799" y="13847"/>
                    </a:cubicBezTo>
                    <a:cubicBezTo>
                      <a:pt x="7954" y="13847"/>
                      <a:pt x="6454" y="12324"/>
                      <a:pt x="6454" y="10478"/>
                    </a:cubicBezTo>
                    <a:cubicBezTo>
                      <a:pt x="6454" y="8799"/>
                      <a:pt x="7716" y="7442"/>
                      <a:pt x="9383" y="7144"/>
                    </a:cubicBezTo>
                    <a:close/>
                    <a:moveTo>
                      <a:pt x="5573" y="2084"/>
                    </a:moveTo>
                    <a:lnTo>
                      <a:pt x="7144" y="4061"/>
                    </a:lnTo>
                    <a:cubicBezTo>
                      <a:pt x="7180" y="4105"/>
                      <a:pt x="7228" y="4129"/>
                      <a:pt x="7280" y="4129"/>
                    </a:cubicBezTo>
                    <a:cubicBezTo>
                      <a:pt x="7298" y="4129"/>
                      <a:pt x="7316" y="4126"/>
                      <a:pt x="7335" y="4120"/>
                    </a:cubicBezTo>
                    <a:cubicBezTo>
                      <a:pt x="7799" y="3942"/>
                      <a:pt x="8263" y="3811"/>
                      <a:pt x="8740" y="3739"/>
                    </a:cubicBezTo>
                    <a:cubicBezTo>
                      <a:pt x="8763" y="3739"/>
                      <a:pt x="8787" y="3727"/>
                      <a:pt x="8787" y="3727"/>
                    </a:cubicBezTo>
                    <a:lnTo>
                      <a:pt x="8787" y="6966"/>
                    </a:lnTo>
                    <a:cubicBezTo>
                      <a:pt x="7299" y="7406"/>
                      <a:pt x="6120" y="8835"/>
                      <a:pt x="6120" y="10502"/>
                    </a:cubicBezTo>
                    <a:cubicBezTo>
                      <a:pt x="6120" y="12526"/>
                      <a:pt x="7775" y="14181"/>
                      <a:pt x="9799" y="14181"/>
                    </a:cubicBezTo>
                    <a:cubicBezTo>
                      <a:pt x="11823" y="14181"/>
                      <a:pt x="13478" y="12526"/>
                      <a:pt x="13478" y="10502"/>
                    </a:cubicBezTo>
                    <a:cubicBezTo>
                      <a:pt x="13478" y="9740"/>
                      <a:pt x="13240" y="8990"/>
                      <a:pt x="12812" y="8359"/>
                    </a:cubicBezTo>
                    <a:lnTo>
                      <a:pt x="14538" y="7132"/>
                    </a:lnTo>
                    <a:lnTo>
                      <a:pt x="17074" y="7132"/>
                    </a:lnTo>
                    <a:lnTo>
                      <a:pt x="16241" y="7823"/>
                    </a:lnTo>
                    <a:cubicBezTo>
                      <a:pt x="16181" y="7871"/>
                      <a:pt x="16157" y="7954"/>
                      <a:pt x="16181" y="8025"/>
                    </a:cubicBezTo>
                    <a:cubicBezTo>
                      <a:pt x="16360" y="8478"/>
                      <a:pt x="16491" y="8954"/>
                      <a:pt x="16562" y="9442"/>
                    </a:cubicBezTo>
                    <a:cubicBezTo>
                      <a:pt x="16574" y="9514"/>
                      <a:pt x="16633" y="9561"/>
                      <a:pt x="16705" y="9573"/>
                    </a:cubicBezTo>
                    <a:lnTo>
                      <a:pt x="19205" y="9954"/>
                    </a:lnTo>
                    <a:lnTo>
                      <a:pt x="19205" y="11050"/>
                    </a:lnTo>
                    <a:lnTo>
                      <a:pt x="16705" y="11419"/>
                    </a:lnTo>
                    <a:cubicBezTo>
                      <a:pt x="16633" y="11431"/>
                      <a:pt x="16574" y="11490"/>
                      <a:pt x="16562" y="11562"/>
                    </a:cubicBezTo>
                    <a:cubicBezTo>
                      <a:pt x="16491" y="12038"/>
                      <a:pt x="16360" y="12514"/>
                      <a:pt x="16181" y="12966"/>
                    </a:cubicBezTo>
                    <a:cubicBezTo>
                      <a:pt x="16157" y="13038"/>
                      <a:pt x="16181" y="13109"/>
                      <a:pt x="16241" y="13157"/>
                    </a:cubicBezTo>
                    <a:lnTo>
                      <a:pt x="18217" y="14729"/>
                    </a:lnTo>
                    <a:lnTo>
                      <a:pt x="17669" y="15669"/>
                    </a:lnTo>
                    <a:lnTo>
                      <a:pt x="15312" y="14752"/>
                    </a:lnTo>
                    <a:cubicBezTo>
                      <a:pt x="15293" y="14741"/>
                      <a:pt x="15271" y="14736"/>
                      <a:pt x="15249" y="14736"/>
                    </a:cubicBezTo>
                    <a:cubicBezTo>
                      <a:pt x="15203" y="14736"/>
                      <a:pt x="15154" y="14760"/>
                      <a:pt x="15121" y="14800"/>
                    </a:cubicBezTo>
                    <a:cubicBezTo>
                      <a:pt x="14824" y="15181"/>
                      <a:pt x="14467" y="15526"/>
                      <a:pt x="14097" y="15824"/>
                    </a:cubicBezTo>
                    <a:cubicBezTo>
                      <a:pt x="14038" y="15872"/>
                      <a:pt x="14014" y="15943"/>
                      <a:pt x="14050" y="16014"/>
                    </a:cubicBezTo>
                    <a:lnTo>
                      <a:pt x="14979" y="18372"/>
                    </a:lnTo>
                    <a:lnTo>
                      <a:pt x="14038" y="18920"/>
                    </a:lnTo>
                    <a:lnTo>
                      <a:pt x="12454" y="16943"/>
                    </a:lnTo>
                    <a:cubicBezTo>
                      <a:pt x="12419" y="16899"/>
                      <a:pt x="12371" y="16874"/>
                      <a:pt x="12319" y="16874"/>
                    </a:cubicBezTo>
                    <a:cubicBezTo>
                      <a:pt x="12301" y="16874"/>
                      <a:pt x="12282" y="16877"/>
                      <a:pt x="12264" y="16884"/>
                    </a:cubicBezTo>
                    <a:cubicBezTo>
                      <a:pt x="11811" y="17062"/>
                      <a:pt x="11347" y="17193"/>
                      <a:pt x="10859" y="17265"/>
                    </a:cubicBezTo>
                    <a:cubicBezTo>
                      <a:pt x="10788" y="17276"/>
                      <a:pt x="10728" y="17348"/>
                      <a:pt x="10716" y="17419"/>
                    </a:cubicBezTo>
                    <a:lnTo>
                      <a:pt x="10347" y="19943"/>
                    </a:lnTo>
                    <a:lnTo>
                      <a:pt x="9252" y="19943"/>
                    </a:lnTo>
                    <a:lnTo>
                      <a:pt x="8883" y="17419"/>
                    </a:lnTo>
                    <a:cubicBezTo>
                      <a:pt x="8871" y="17348"/>
                      <a:pt x="8811" y="17276"/>
                      <a:pt x="8740" y="17265"/>
                    </a:cubicBezTo>
                    <a:cubicBezTo>
                      <a:pt x="8263" y="17193"/>
                      <a:pt x="7787" y="17062"/>
                      <a:pt x="7335" y="16895"/>
                    </a:cubicBezTo>
                    <a:cubicBezTo>
                      <a:pt x="7312" y="16888"/>
                      <a:pt x="7289" y="16884"/>
                      <a:pt x="7268" y="16884"/>
                    </a:cubicBezTo>
                    <a:cubicBezTo>
                      <a:pt x="7220" y="16884"/>
                      <a:pt x="7177" y="16902"/>
                      <a:pt x="7144" y="16943"/>
                    </a:cubicBezTo>
                    <a:lnTo>
                      <a:pt x="5573" y="18920"/>
                    </a:lnTo>
                    <a:lnTo>
                      <a:pt x="4632" y="18372"/>
                    </a:lnTo>
                    <a:lnTo>
                      <a:pt x="5549" y="16014"/>
                    </a:lnTo>
                    <a:cubicBezTo>
                      <a:pt x="5584" y="15955"/>
                      <a:pt x="5561" y="15872"/>
                      <a:pt x="5501" y="15824"/>
                    </a:cubicBezTo>
                    <a:cubicBezTo>
                      <a:pt x="5132" y="15526"/>
                      <a:pt x="4787" y="15181"/>
                      <a:pt x="4477" y="14800"/>
                    </a:cubicBezTo>
                    <a:cubicBezTo>
                      <a:pt x="4445" y="14760"/>
                      <a:pt x="4401" y="14736"/>
                      <a:pt x="4355" y="14736"/>
                    </a:cubicBezTo>
                    <a:cubicBezTo>
                      <a:pt x="4332" y="14736"/>
                      <a:pt x="4310" y="14741"/>
                      <a:pt x="4287" y="14752"/>
                    </a:cubicBezTo>
                    <a:lnTo>
                      <a:pt x="1929" y="15681"/>
                    </a:lnTo>
                    <a:lnTo>
                      <a:pt x="1382" y="14729"/>
                    </a:lnTo>
                    <a:lnTo>
                      <a:pt x="3370" y="13157"/>
                    </a:lnTo>
                    <a:cubicBezTo>
                      <a:pt x="3418" y="13109"/>
                      <a:pt x="3441" y="13038"/>
                      <a:pt x="3418" y="12966"/>
                    </a:cubicBezTo>
                    <a:cubicBezTo>
                      <a:pt x="3239" y="12514"/>
                      <a:pt x="3108" y="12038"/>
                      <a:pt x="3037" y="11562"/>
                    </a:cubicBezTo>
                    <a:cubicBezTo>
                      <a:pt x="3025" y="11490"/>
                      <a:pt x="3001" y="11431"/>
                      <a:pt x="2929" y="11419"/>
                    </a:cubicBezTo>
                    <a:lnTo>
                      <a:pt x="453" y="11050"/>
                    </a:lnTo>
                    <a:lnTo>
                      <a:pt x="453" y="9954"/>
                    </a:lnTo>
                    <a:lnTo>
                      <a:pt x="2929" y="9585"/>
                    </a:lnTo>
                    <a:cubicBezTo>
                      <a:pt x="3001" y="9573"/>
                      <a:pt x="3048" y="9514"/>
                      <a:pt x="3048" y="9442"/>
                    </a:cubicBezTo>
                    <a:cubicBezTo>
                      <a:pt x="3132" y="8966"/>
                      <a:pt x="3251" y="8502"/>
                      <a:pt x="3418" y="8037"/>
                    </a:cubicBezTo>
                    <a:cubicBezTo>
                      <a:pt x="3453" y="7966"/>
                      <a:pt x="3429" y="7894"/>
                      <a:pt x="3370" y="7847"/>
                    </a:cubicBezTo>
                    <a:lnTo>
                      <a:pt x="1382" y="6275"/>
                    </a:lnTo>
                    <a:lnTo>
                      <a:pt x="1929" y="5335"/>
                    </a:lnTo>
                    <a:lnTo>
                      <a:pt x="4287" y="6251"/>
                    </a:lnTo>
                    <a:cubicBezTo>
                      <a:pt x="4310" y="6263"/>
                      <a:pt x="4332" y="6268"/>
                      <a:pt x="4355" y="6268"/>
                    </a:cubicBezTo>
                    <a:cubicBezTo>
                      <a:pt x="4401" y="6268"/>
                      <a:pt x="4445" y="6244"/>
                      <a:pt x="4477" y="6204"/>
                    </a:cubicBezTo>
                    <a:cubicBezTo>
                      <a:pt x="4787" y="5835"/>
                      <a:pt x="5132" y="5477"/>
                      <a:pt x="5501" y="5180"/>
                    </a:cubicBezTo>
                    <a:cubicBezTo>
                      <a:pt x="5561" y="5132"/>
                      <a:pt x="5584" y="5049"/>
                      <a:pt x="5549" y="4989"/>
                    </a:cubicBezTo>
                    <a:lnTo>
                      <a:pt x="4632" y="2632"/>
                    </a:lnTo>
                    <a:lnTo>
                      <a:pt x="5573" y="2084"/>
                    </a:lnTo>
                    <a:close/>
                    <a:moveTo>
                      <a:pt x="8954" y="1"/>
                    </a:moveTo>
                    <a:cubicBezTo>
                      <a:pt x="8859" y="1"/>
                      <a:pt x="8787" y="72"/>
                      <a:pt x="8787" y="167"/>
                    </a:cubicBezTo>
                    <a:lnTo>
                      <a:pt x="8787" y="1977"/>
                    </a:lnTo>
                    <a:lnTo>
                      <a:pt x="8573" y="3430"/>
                    </a:lnTo>
                    <a:cubicBezTo>
                      <a:pt x="8156" y="3501"/>
                      <a:pt x="7740" y="3620"/>
                      <a:pt x="7335" y="3763"/>
                    </a:cubicBezTo>
                    <a:lnTo>
                      <a:pt x="5739" y="1763"/>
                    </a:lnTo>
                    <a:cubicBezTo>
                      <a:pt x="5709" y="1725"/>
                      <a:pt x="5660" y="1702"/>
                      <a:pt x="5610" y="1702"/>
                    </a:cubicBezTo>
                    <a:cubicBezTo>
                      <a:pt x="5581" y="1702"/>
                      <a:pt x="5551" y="1709"/>
                      <a:pt x="5525" y="1727"/>
                    </a:cubicBezTo>
                    <a:lnTo>
                      <a:pt x="4334" y="2418"/>
                    </a:lnTo>
                    <a:cubicBezTo>
                      <a:pt x="4263" y="2453"/>
                      <a:pt x="4239" y="2537"/>
                      <a:pt x="4263" y="2620"/>
                    </a:cubicBezTo>
                    <a:lnTo>
                      <a:pt x="5203" y="5001"/>
                    </a:lnTo>
                    <a:cubicBezTo>
                      <a:pt x="4870" y="5275"/>
                      <a:pt x="4572" y="5573"/>
                      <a:pt x="4299" y="5906"/>
                    </a:cubicBezTo>
                    <a:lnTo>
                      <a:pt x="1917" y="4965"/>
                    </a:lnTo>
                    <a:cubicBezTo>
                      <a:pt x="1897" y="4960"/>
                      <a:pt x="1876" y="4957"/>
                      <a:pt x="1856" y="4957"/>
                    </a:cubicBezTo>
                    <a:cubicBezTo>
                      <a:pt x="1795" y="4957"/>
                      <a:pt x="1742" y="4983"/>
                      <a:pt x="1715" y="5037"/>
                    </a:cubicBezTo>
                    <a:lnTo>
                      <a:pt x="1024" y="6228"/>
                    </a:lnTo>
                    <a:cubicBezTo>
                      <a:pt x="977" y="6299"/>
                      <a:pt x="1001" y="6394"/>
                      <a:pt x="1060" y="6442"/>
                    </a:cubicBezTo>
                    <a:lnTo>
                      <a:pt x="3060" y="8037"/>
                    </a:lnTo>
                    <a:cubicBezTo>
                      <a:pt x="2917" y="8442"/>
                      <a:pt x="2798" y="8859"/>
                      <a:pt x="2727" y="9276"/>
                    </a:cubicBezTo>
                    <a:lnTo>
                      <a:pt x="179" y="9645"/>
                    </a:lnTo>
                    <a:cubicBezTo>
                      <a:pt x="96" y="9668"/>
                      <a:pt x="0" y="9728"/>
                      <a:pt x="0" y="9811"/>
                    </a:cubicBezTo>
                    <a:lnTo>
                      <a:pt x="0" y="11192"/>
                    </a:lnTo>
                    <a:cubicBezTo>
                      <a:pt x="0" y="11276"/>
                      <a:pt x="96" y="11335"/>
                      <a:pt x="179" y="11359"/>
                    </a:cubicBezTo>
                    <a:lnTo>
                      <a:pt x="2715" y="11728"/>
                    </a:lnTo>
                    <a:cubicBezTo>
                      <a:pt x="2787" y="12157"/>
                      <a:pt x="2906" y="12562"/>
                      <a:pt x="3060" y="12966"/>
                    </a:cubicBezTo>
                    <a:lnTo>
                      <a:pt x="1060" y="14562"/>
                    </a:lnTo>
                    <a:cubicBezTo>
                      <a:pt x="1001" y="14609"/>
                      <a:pt x="977" y="14705"/>
                      <a:pt x="1024" y="14776"/>
                    </a:cubicBezTo>
                    <a:lnTo>
                      <a:pt x="1715" y="15967"/>
                    </a:lnTo>
                    <a:cubicBezTo>
                      <a:pt x="1741" y="16019"/>
                      <a:pt x="1793" y="16052"/>
                      <a:pt x="1851" y="16052"/>
                    </a:cubicBezTo>
                    <a:cubicBezTo>
                      <a:pt x="1873" y="16052"/>
                      <a:pt x="1895" y="16048"/>
                      <a:pt x="1917" y="16038"/>
                    </a:cubicBezTo>
                    <a:lnTo>
                      <a:pt x="4299" y="15098"/>
                    </a:lnTo>
                    <a:cubicBezTo>
                      <a:pt x="4572" y="15431"/>
                      <a:pt x="4882" y="15741"/>
                      <a:pt x="5203" y="16003"/>
                    </a:cubicBezTo>
                    <a:lnTo>
                      <a:pt x="4263" y="18384"/>
                    </a:lnTo>
                    <a:cubicBezTo>
                      <a:pt x="4239" y="18467"/>
                      <a:pt x="4263" y="18550"/>
                      <a:pt x="4334" y="18586"/>
                    </a:cubicBezTo>
                    <a:lnTo>
                      <a:pt x="5525" y="19277"/>
                    </a:lnTo>
                    <a:cubicBezTo>
                      <a:pt x="5551" y="19294"/>
                      <a:pt x="5581" y="19302"/>
                      <a:pt x="5610" y="19302"/>
                    </a:cubicBezTo>
                    <a:cubicBezTo>
                      <a:pt x="5660" y="19302"/>
                      <a:pt x="5709" y="19279"/>
                      <a:pt x="5739" y="19241"/>
                    </a:cubicBezTo>
                    <a:lnTo>
                      <a:pt x="7335" y="17241"/>
                    </a:lnTo>
                    <a:cubicBezTo>
                      <a:pt x="7728" y="17384"/>
                      <a:pt x="8144" y="17503"/>
                      <a:pt x="8573" y="17574"/>
                    </a:cubicBezTo>
                    <a:lnTo>
                      <a:pt x="8954" y="20098"/>
                    </a:lnTo>
                    <a:cubicBezTo>
                      <a:pt x="8966" y="20182"/>
                      <a:pt x="9025" y="20229"/>
                      <a:pt x="9109" y="20229"/>
                    </a:cubicBezTo>
                    <a:lnTo>
                      <a:pt x="10490" y="20229"/>
                    </a:lnTo>
                    <a:cubicBezTo>
                      <a:pt x="10573" y="20229"/>
                      <a:pt x="10645" y="20182"/>
                      <a:pt x="10657" y="20098"/>
                    </a:cubicBezTo>
                    <a:lnTo>
                      <a:pt x="11038" y="17574"/>
                    </a:lnTo>
                    <a:cubicBezTo>
                      <a:pt x="11454" y="17503"/>
                      <a:pt x="11871" y="17384"/>
                      <a:pt x="12264" y="17241"/>
                    </a:cubicBezTo>
                    <a:lnTo>
                      <a:pt x="13859" y="19241"/>
                    </a:lnTo>
                    <a:cubicBezTo>
                      <a:pt x="13889" y="19279"/>
                      <a:pt x="13939" y="19302"/>
                      <a:pt x="13989" y="19302"/>
                    </a:cubicBezTo>
                    <a:cubicBezTo>
                      <a:pt x="14018" y="19302"/>
                      <a:pt x="14047" y="19294"/>
                      <a:pt x="14074" y="19277"/>
                    </a:cubicBezTo>
                    <a:lnTo>
                      <a:pt x="15264" y="18586"/>
                    </a:lnTo>
                    <a:cubicBezTo>
                      <a:pt x="15336" y="18550"/>
                      <a:pt x="15371" y="18467"/>
                      <a:pt x="15336" y="18384"/>
                    </a:cubicBezTo>
                    <a:lnTo>
                      <a:pt x="14395" y="16003"/>
                    </a:lnTo>
                    <a:cubicBezTo>
                      <a:pt x="14728" y="15741"/>
                      <a:pt x="15026" y="15431"/>
                      <a:pt x="15312" y="15098"/>
                    </a:cubicBezTo>
                    <a:lnTo>
                      <a:pt x="17681" y="16038"/>
                    </a:lnTo>
                    <a:cubicBezTo>
                      <a:pt x="17702" y="16044"/>
                      <a:pt x="17723" y="16047"/>
                      <a:pt x="17743" y="16047"/>
                    </a:cubicBezTo>
                    <a:cubicBezTo>
                      <a:pt x="17803" y="16047"/>
                      <a:pt x="17857" y="16020"/>
                      <a:pt x="17884" y="15967"/>
                    </a:cubicBezTo>
                    <a:lnTo>
                      <a:pt x="18574" y="14776"/>
                    </a:lnTo>
                    <a:cubicBezTo>
                      <a:pt x="18622" y="14705"/>
                      <a:pt x="18598" y="14609"/>
                      <a:pt x="18538" y="14562"/>
                    </a:cubicBezTo>
                    <a:lnTo>
                      <a:pt x="16538" y="12966"/>
                    </a:lnTo>
                    <a:cubicBezTo>
                      <a:pt x="16681" y="12574"/>
                      <a:pt x="16800" y="12157"/>
                      <a:pt x="16872" y="11728"/>
                    </a:cubicBezTo>
                    <a:lnTo>
                      <a:pt x="19384" y="11359"/>
                    </a:lnTo>
                    <a:cubicBezTo>
                      <a:pt x="19455" y="11335"/>
                      <a:pt x="19503" y="11276"/>
                      <a:pt x="19503" y="11192"/>
                    </a:cubicBezTo>
                    <a:lnTo>
                      <a:pt x="19503" y="9811"/>
                    </a:lnTo>
                    <a:cubicBezTo>
                      <a:pt x="19503" y="9728"/>
                      <a:pt x="19455" y="9657"/>
                      <a:pt x="19384" y="9645"/>
                    </a:cubicBezTo>
                    <a:lnTo>
                      <a:pt x="16860" y="9276"/>
                    </a:lnTo>
                    <a:cubicBezTo>
                      <a:pt x="16788" y="8847"/>
                      <a:pt x="16681" y="8418"/>
                      <a:pt x="16538" y="8013"/>
                    </a:cubicBezTo>
                    <a:lnTo>
                      <a:pt x="17610" y="7144"/>
                    </a:lnTo>
                    <a:lnTo>
                      <a:pt x="19158" y="7144"/>
                    </a:lnTo>
                    <a:cubicBezTo>
                      <a:pt x="19253" y="7144"/>
                      <a:pt x="19360" y="7109"/>
                      <a:pt x="19360" y="7013"/>
                    </a:cubicBezTo>
                    <a:lnTo>
                      <a:pt x="19360" y="167"/>
                    </a:lnTo>
                    <a:cubicBezTo>
                      <a:pt x="19360" y="72"/>
                      <a:pt x="19253" y="1"/>
                      <a:pt x="191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accent5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346;p42">
                <a:extLst>
                  <a:ext uri="{FF2B5EF4-FFF2-40B4-BE49-F238E27FC236}">
                    <a16:creationId xmlns:a16="http://schemas.microsoft.com/office/drawing/2014/main" id="{84B67A0F-3D9A-4D78-807E-D55E6D545085}"/>
                  </a:ext>
                </a:extLst>
              </p:cNvPr>
              <p:cNvSpPr/>
              <p:nvPr/>
            </p:nvSpPr>
            <p:spPr>
              <a:xfrm>
                <a:off x="5393700" y="1796850"/>
                <a:ext cx="1479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442" extrusionOk="0">
                    <a:moveTo>
                      <a:pt x="167" y="1"/>
                    </a:moveTo>
                    <a:cubicBezTo>
                      <a:pt x="72" y="1"/>
                      <a:pt x="0" y="132"/>
                      <a:pt x="0" y="215"/>
                    </a:cubicBezTo>
                    <a:cubicBezTo>
                      <a:pt x="0" y="310"/>
                      <a:pt x="72" y="441"/>
                      <a:pt x="167" y="441"/>
                    </a:cubicBezTo>
                    <a:lnTo>
                      <a:pt x="5763" y="441"/>
                    </a:lnTo>
                    <a:cubicBezTo>
                      <a:pt x="5846" y="441"/>
                      <a:pt x="5918" y="310"/>
                      <a:pt x="5918" y="215"/>
                    </a:cubicBezTo>
                    <a:cubicBezTo>
                      <a:pt x="5918" y="132"/>
                      <a:pt x="5846" y="1"/>
                      <a:pt x="576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347;p42">
                <a:extLst>
                  <a:ext uri="{FF2B5EF4-FFF2-40B4-BE49-F238E27FC236}">
                    <a16:creationId xmlns:a16="http://schemas.microsoft.com/office/drawing/2014/main" id="{60F94E1F-17E0-457E-84D2-766530964FFB}"/>
                  </a:ext>
                </a:extLst>
              </p:cNvPr>
              <p:cNvSpPr/>
              <p:nvPr/>
            </p:nvSpPr>
            <p:spPr>
              <a:xfrm>
                <a:off x="5551450" y="1796850"/>
                <a:ext cx="298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442" extrusionOk="0">
                    <a:moveTo>
                      <a:pt x="167" y="1"/>
                    </a:moveTo>
                    <a:cubicBezTo>
                      <a:pt x="72" y="1"/>
                      <a:pt x="1" y="132"/>
                      <a:pt x="1" y="215"/>
                    </a:cubicBezTo>
                    <a:cubicBezTo>
                      <a:pt x="1" y="310"/>
                      <a:pt x="72" y="441"/>
                      <a:pt x="167" y="441"/>
                    </a:cubicBezTo>
                    <a:lnTo>
                      <a:pt x="1025" y="441"/>
                    </a:lnTo>
                    <a:cubicBezTo>
                      <a:pt x="1120" y="441"/>
                      <a:pt x="1191" y="310"/>
                      <a:pt x="1191" y="215"/>
                    </a:cubicBezTo>
                    <a:cubicBezTo>
                      <a:pt x="1191" y="132"/>
                      <a:pt x="1120" y="1"/>
                      <a:pt x="10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348;p42">
                <a:extLst>
                  <a:ext uri="{FF2B5EF4-FFF2-40B4-BE49-F238E27FC236}">
                    <a16:creationId xmlns:a16="http://schemas.microsoft.com/office/drawing/2014/main" id="{96E72B09-4968-4529-9BB7-999FCE1D3584}"/>
                  </a:ext>
                </a:extLst>
              </p:cNvPr>
              <p:cNvSpPr/>
              <p:nvPr/>
            </p:nvSpPr>
            <p:spPr>
              <a:xfrm>
                <a:off x="5429425" y="1822750"/>
                <a:ext cx="15182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99" extrusionOk="0">
                    <a:moveTo>
                      <a:pt x="167" y="1"/>
                    </a:moveTo>
                    <a:cubicBezTo>
                      <a:pt x="83" y="1"/>
                      <a:pt x="0" y="60"/>
                      <a:pt x="0" y="155"/>
                    </a:cubicBezTo>
                    <a:cubicBezTo>
                      <a:pt x="0" y="239"/>
                      <a:pt x="83" y="298"/>
                      <a:pt x="167" y="298"/>
                    </a:cubicBezTo>
                    <a:lnTo>
                      <a:pt x="5906" y="298"/>
                    </a:lnTo>
                    <a:cubicBezTo>
                      <a:pt x="6001" y="298"/>
                      <a:pt x="6072" y="239"/>
                      <a:pt x="6072" y="155"/>
                    </a:cubicBezTo>
                    <a:cubicBezTo>
                      <a:pt x="6072" y="60"/>
                      <a:pt x="6001" y="1"/>
                      <a:pt x="590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349;p42">
                <a:extLst>
                  <a:ext uri="{FF2B5EF4-FFF2-40B4-BE49-F238E27FC236}">
                    <a16:creationId xmlns:a16="http://schemas.microsoft.com/office/drawing/2014/main" id="{13B93BF9-D92A-4D1C-B881-B753EC540E21}"/>
                  </a:ext>
                </a:extLst>
              </p:cNvPr>
              <p:cNvSpPr/>
              <p:nvPr/>
            </p:nvSpPr>
            <p:spPr>
              <a:xfrm>
                <a:off x="5393700" y="1822750"/>
                <a:ext cx="29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1012" y="298"/>
                    </a:lnTo>
                    <a:cubicBezTo>
                      <a:pt x="1108" y="298"/>
                      <a:pt x="1179" y="239"/>
                      <a:pt x="1179" y="155"/>
                    </a:cubicBezTo>
                    <a:cubicBezTo>
                      <a:pt x="1179" y="60"/>
                      <a:pt x="1108" y="1"/>
                      <a:pt x="101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350;p42">
                <a:extLst>
                  <a:ext uri="{FF2B5EF4-FFF2-40B4-BE49-F238E27FC236}">
                    <a16:creationId xmlns:a16="http://schemas.microsoft.com/office/drawing/2014/main" id="{9D826A98-D060-4A64-A0AD-1B99D9B4A63C}"/>
                  </a:ext>
                </a:extLst>
              </p:cNvPr>
              <p:cNvSpPr/>
              <p:nvPr/>
            </p:nvSpPr>
            <p:spPr>
              <a:xfrm>
                <a:off x="5393700" y="1845075"/>
                <a:ext cx="1357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5263" y="298"/>
                    </a:lnTo>
                    <a:cubicBezTo>
                      <a:pt x="5358" y="298"/>
                      <a:pt x="5430" y="239"/>
                      <a:pt x="5430" y="155"/>
                    </a:cubicBezTo>
                    <a:cubicBezTo>
                      <a:pt x="5430" y="60"/>
                      <a:pt x="5358" y="1"/>
                      <a:pt x="526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351;p42">
                <a:extLst>
                  <a:ext uri="{FF2B5EF4-FFF2-40B4-BE49-F238E27FC236}">
                    <a16:creationId xmlns:a16="http://schemas.microsoft.com/office/drawing/2014/main" id="{4635268F-0C04-49F8-A099-76B078B6177F}"/>
                  </a:ext>
                </a:extLst>
              </p:cNvPr>
              <p:cNvSpPr/>
              <p:nvPr/>
            </p:nvSpPr>
            <p:spPr>
              <a:xfrm>
                <a:off x="5551450" y="1845075"/>
                <a:ext cx="298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99" extrusionOk="0">
                    <a:moveTo>
                      <a:pt x="167" y="1"/>
                    </a:moveTo>
                    <a:cubicBezTo>
                      <a:pt x="72" y="1"/>
                      <a:pt x="1" y="60"/>
                      <a:pt x="1" y="155"/>
                    </a:cubicBezTo>
                    <a:cubicBezTo>
                      <a:pt x="1" y="239"/>
                      <a:pt x="72" y="298"/>
                      <a:pt x="167" y="298"/>
                    </a:cubicBezTo>
                    <a:lnTo>
                      <a:pt x="1025" y="298"/>
                    </a:lnTo>
                    <a:cubicBezTo>
                      <a:pt x="1120" y="298"/>
                      <a:pt x="1191" y="239"/>
                      <a:pt x="1191" y="155"/>
                    </a:cubicBezTo>
                    <a:cubicBezTo>
                      <a:pt x="1191" y="60"/>
                      <a:pt x="1120" y="1"/>
                      <a:pt x="10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352;p42">
                <a:extLst>
                  <a:ext uri="{FF2B5EF4-FFF2-40B4-BE49-F238E27FC236}">
                    <a16:creationId xmlns:a16="http://schemas.microsoft.com/office/drawing/2014/main" id="{B86380F0-FD5C-46C1-8849-89AD692FF8CE}"/>
                  </a:ext>
                </a:extLst>
              </p:cNvPr>
              <p:cNvSpPr/>
              <p:nvPr/>
            </p:nvSpPr>
            <p:spPr>
              <a:xfrm>
                <a:off x="5427025" y="1867400"/>
                <a:ext cx="15422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299" extrusionOk="0">
                    <a:moveTo>
                      <a:pt x="167" y="1"/>
                    </a:moveTo>
                    <a:cubicBezTo>
                      <a:pt x="72" y="1"/>
                      <a:pt x="1" y="60"/>
                      <a:pt x="1" y="155"/>
                    </a:cubicBezTo>
                    <a:cubicBezTo>
                      <a:pt x="1" y="239"/>
                      <a:pt x="72" y="298"/>
                      <a:pt x="167" y="298"/>
                    </a:cubicBezTo>
                    <a:lnTo>
                      <a:pt x="6002" y="298"/>
                    </a:lnTo>
                    <a:cubicBezTo>
                      <a:pt x="6097" y="298"/>
                      <a:pt x="6168" y="239"/>
                      <a:pt x="6168" y="155"/>
                    </a:cubicBezTo>
                    <a:cubicBezTo>
                      <a:pt x="6168" y="60"/>
                      <a:pt x="6097" y="1"/>
                      <a:pt x="600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353;p42">
                <a:extLst>
                  <a:ext uri="{FF2B5EF4-FFF2-40B4-BE49-F238E27FC236}">
                    <a16:creationId xmlns:a16="http://schemas.microsoft.com/office/drawing/2014/main" id="{98D996ED-E878-4670-ACCD-9B600AF5B034}"/>
                  </a:ext>
                </a:extLst>
              </p:cNvPr>
              <p:cNvSpPr/>
              <p:nvPr/>
            </p:nvSpPr>
            <p:spPr>
              <a:xfrm>
                <a:off x="5393700" y="1867400"/>
                <a:ext cx="29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1012" y="298"/>
                    </a:lnTo>
                    <a:cubicBezTo>
                      <a:pt x="1108" y="298"/>
                      <a:pt x="1179" y="239"/>
                      <a:pt x="1179" y="155"/>
                    </a:cubicBezTo>
                    <a:cubicBezTo>
                      <a:pt x="1179" y="60"/>
                      <a:pt x="1108" y="1"/>
                      <a:pt x="101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354;p42">
                <a:extLst>
                  <a:ext uri="{FF2B5EF4-FFF2-40B4-BE49-F238E27FC236}">
                    <a16:creationId xmlns:a16="http://schemas.microsoft.com/office/drawing/2014/main" id="{E2B96C0B-9A24-4396-A606-65EECCD75817}"/>
                  </a:ext>
                </a:extLst>
              </p:cNvPr>
              <p:cNvSpPr/>
              <p:nvPr/>
            </p:nvSpPr>
            <p:spPr>
              <a:xfrm>
                <a:off x="5393700" y="1893600"/>
                <a:ext cx="1461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299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cubicBezTo>
                      <a:pt x="0" y="238"/>
                      <a:pt x="72" y="298"/>
                      <a:pt x="167" y="298"/>
                    </a:cubicBezTo>
                    <a:lnTo>
                      <a:pt x="5680" y="298"/>
                    </a:lnTo>
                    <a:cubicBezTo>
                      <a:pt x="5775" y="298"/>
                      <a:pt x="5846" y="238"/>
                      <a:pt x="5846" y="143"/>
                    </a:cubicBezTo>
                    <a:cubicBezTo>
                      <a:pt x="5846" y="48"/>
                      <a:pt x="5775" y="0"/>
                      <a:pt x="568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355;p42">
                <a:extLst>
                  <a:ext uri="{FF2B5EF4-FFF2-40B4-BE49-F238E27FC236}">
                    <a16:creationId xmlns:a16="http://schemas.microsoft.com/office/drawing/2014/main" id="{A4991690-1B32-4F1A-B5FA-CDAE5B075C89}"/>
                  </a:ext>
                </a:extLst>
              </p:cNvPr>
              <p:cNvSpPr/>
              <p:nvPr/>
            </p:nvSpPr>
            <p:spPr>
              <a:xfrm>
                <a:off x="5551450" y="1893600"/>
                <a:ext cx="298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99" extrusionOk="0">
                    <a:moveTo>
                      <a:pt x="167" y="0"/>
                    </a:moveTo>
                    <a:cubicBezTo>
                      <a:pt x="72" y="0"/>
                      <a:pt x="1" y="48"/>
                      <a:pt x="1" y="143"/>
                    </a:cubicBezTo>
                    <a:cubicBezTo>
                      <a:pt x="1" y="238"/>
                      <a:pt x="72" y="298"/>
                      <a:pt x="167" y="298"/>
                    </a:cubicBezTo>
                    <a:lnTo>
                      <a:pt x="1025" y="298"/>
                    </a:lnTo>
                    <a:cubicBezTo>
                      <a:pt x="1120" y="298"/>
                      <a:pt x="1191" y="238"/>
                      <a:pt x="1191" y="143"/>
                    </a:cubicBezTo>
                    <a:cubicBezTo>
                      <a:pt x="1191" y="48"/>
                      <a:pt x="1120" y="0"/>
                      <a:pt x="102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2356;p42">
              <a:extLst>
                <a:ext uri="{FF2B5EF4-FFF2-40B4-BE49-F238E27FC236}">
                  <a16:creationId xmlns:a16="http://schemas.microsoft.com/office/drawing/2014/main" id="{83B98A9E-9998-4394-BB11-0F8B62E3030E}"/>
                </a:ext>
              </a:extLst>
            </p:cNvPr>
            <p:cNvSpPr/>
            <p:nvPr/>
          </p:nvSpPr>
          <p:spPr>
            <a:xfrm>
              <a:off x="4950175" y="1583475"/>
              <a:ext cx="900150" cy="856350"/>
            </a:xfrm>
            <a:custGeom>
              <a:avLst/>
              <a:gdLst/>
              <a:ahLst/>
              <a:cxnLst/>
              <a:rect l="l" t="t" r="r" b="b"/>
              <a:pathLst>
                <a:path w="36006" h="34254" extrusionOk="0">
                  <a:moveTo>
                    <a:pt x="17222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96" y="17477"/>
                  </a:cubicBezTo>
                  <a:cubicBezTo>
                    <a:pt x="191" y="22061"/>
                    <a:pt x="2061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707" y="31015"/>
                  </a:lnTo>
                  <a:cubicBezTo>
                    <a:pt x="23853" y="32968"/>
                    <a:pt x="20548" y="33925"/>
                    <a:pt x="17255" y="33925"/>
                  </a:cubicBezTo>
                  <a:cubicBezTo>
                    <a:pt x="13018" y="33925"/>
                    <a:pt x="8800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34" y="12989"/>
                    <a:pt x="1989" y="8726"/>
                    <a:pt x="5097" y="5488"/>
                  </a:cubicBezTo>
                  <a:cubicBezTo>
                    <a:pt x="8392" y="2053"/>
                    <a:pt x="12807" y="324"/>
                    <a:pt x="17229" y="324"/>
                  </a:cubicBezTo>
                  <a:cubicBezTo>
                    <a:pt x="21420" y="324"/>
                    <a:pt x="25618" y="1877"/>
                    <a:pt x="28874" y="5000"/>
                  </a:cubicBezTo>
                  <a:cubicBezTo>
                    <a:pt x="34398" y="10322"/>
                    <a:pt x="35648" y="18692"/>
                    <a:pt x="31886" y="25371"/>
                  </a:cubicBezTo>
                  <a:lnTo>
                    <a:pt x="32172" y="25526"/>
                  </a:lnTo>
                  <a:cubicBezTo>
                    <a:pt x="36005" y="18728"/>
                    <a:pt x="34743" y="10191"/>
                    <a:pt x="29100" y="4773"/>
                  </a:cubicBezTo>
                  <a:cubicBezTo>
                    <a:pt x="25778" y="1585"/>
                    <a:pt x="21497" y="0"/>
                    <a:pt x="1722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359;p42">
            <a:extLst>
              <a:ext uri="{FF2B5EF4-FFF2-40B4-BE49-F238E27FC236}">
                <a16:creationId xmlns:a16="http://schemas.microsoft.com/office/drawing/2014/main" id="{C7296CDC-EC78-47F2-95AF-AACF6EDA7FCA}"/>
              </a:ext>
            </a:extLst>
          </p:cNvPr>
          <p:cNvGrpSpPr/>
          <p:nvPr/>
        </p:nvGrpSpPr>
        <p:grpSpPr>
          <a:xfrm>
            <a:off x="5247096" y="1499568"/>
            <a:ext cx="1648885" cy="1359125"/>
            <a:chOff x="6190225" y="1531650"/>
            <a:chExt cx="1617475" cy="1359125"/>
          </a:xfrm>
          <a:solidFill>
            <a:schemeClr val="accent1"/>
          </a:solidFill>
        </p:grpSpPr>
        <p:sp>
          <p:nvSpPr>
            <p:cNvPr id="61" name="Google Shape;2360;p42">
              <a:extLst>
                <a:ext uri="{FF2B5EF4-FFF2-40B4-BE49-F238E27FC236}">
                  <a16:creationId xmlns:a16="http://schemas.microsoft.com/office/drawing/2014/main" id="{47DFE950-B7AF-4763-9422-07FA35B1CFC3}"/>
                </a:ext>
              </a:extLst>
            </p:cNvPr>
            <p:cNvSpPr/>
            <p:nvPr/>
          </p:nvSpPr>
          <p:spPr>
            <a:xfrm>
              <a:off x="6190225" y="2625225"/>
              <a:ext cx="1617475" cy="26555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0" y="1"/>
                  </a:moveTo>
                  <a:lnTo>
                    <a:pt x="0" y="10621"/>
                  </a:lnTo>
                  <a:lnTo>
                    <a:pt x="60722" y="10621"/>
                  </a:lnTo>
                  <a:cubicBezTo>
                    <a:pt x="62901" y="10621"/>
                    <a:pt x="64699" y="8228"/>
                    <a:pt x="64699" y="5311"/>
                  </a:cubicBezTo>
                  <a:cubicBezTo>
                    <a:pt x="64699" y="2382"/>
                    <a:pt x="62901" y="1"/>
                    <a:pt x="607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Presenting</a:t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2" name="Google Shape;2361;p42">
              <a:extLst>
                <a:ext uri="{FF2B5EF4-FFF2-40B4-BE49-F238E27FC236}">
                  <a16:creationId xmlns:a16="http://schemas.microsoft.com/office/drawing/2014/main" id="{8AAFC075-6EAD-4177-8F19-47594AD345BA}"/>
                </a:ext>
              </a:extLst>
            </p:cNvPr>
            <p:cNvSpPr/>
            <p:nvPr/>
          </p:nvSpPr>
          <p:spPr>
            <a:xfrm>
              <a:off x="647270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74" y="0"/>
                  </a:moveTo>
                  <a:cubicBezTo>
                    <a:pt x="13038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8" y="8120"/>
                  </a:cubicBezTo>
                  <a:cubicBezTo>
                    <a:pt x="3986" y="8174"/>
                    <a:pt x="4067" y="8200"/>
                    <a:pt x="4147" y="8200"/>
                  </a:cubicBezTo>
                  <a:cubicBezTo>
                    <a:pt x="4262" y="8200"/>
                    <a:pt x="4376" y="8147"/>
                    <a:pt x="4453" y="8049"/>
                  </a:cubicBezTo>
                  <a:cubicBezTo>
                    <a:pt x="7954" y="3417"/>
                    <a:pt x="13276" y="762"/>
                    <a:pt x="19074" y="762"/>
                  </a:cubicBezTo>
                  <a:cubicBezTo>
                    <a:pt x="29183" y="762"/>
                    <a:pt x="37398" y="8978"/>
                    <a:pt x="37398" y="19074"/>
                  </a:cubicBezTo>
                  <a:cubicBezTo>
                    <a:pt x="37398" y="29183"/>
                    <a:pt x="29183" y="37398"/>
                    <a:pt x="19074" y="37398"/>
                  </a:cubicBezTo>
                  <a:cubicBezTo>
                    <a:pt x="8978" y="37398"/>
                    <a:pt x="762" y="29183"/>
                    <a:pt x="762" y="19074"/>
                  </a:cubicBezTo>
                  <a:cubicBezTo>
                    <a:pt x="762" y="18872"/>
                    <a:pt x="584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49" y="38160"/>
                    <a:pt x="19074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62;p42">
              <a:extLst>
                <a:ext uri="{FF2B5EF4-FFF2-40B4-BE49-F238E27FC236}">
                  <a16:creationId xmlns:a16="http://schemas.microsoft.com/office/drawing/2014/main" id="{AF33D3DC-8F3E-4866-92A0-C0C6CD156AA9}"/>
                </a:ext>
              </a:extLst>
            </p:cNvPr>
            <p:cNvSpPr/>
            <p:nvPr/>
          </p:nvSpPr>
          <p:spPr>
            <a:xfrm>
              <a:off x="6940025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9085"/>
                  </a:lnTo>
                  <a:cubicBezTo>
                    <a:pt x="0" y="9300"/>
                    <a:pt x="167" y="9466"/>
                    <a:pt x="381" y="9466"/>
                  </a:cubicBezTo>
                  <a:cubicBezTo>
                    <a:pt x="596" y="9466"/>
                    <a:pt x="762" y="9300"/>
                    <a:pt x="762" y="9085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2363;p42">
              <a:extLst>
                <a:ext uri="{FF2B5EF4-FFF2-40B4-BE49-F238E27FC236}">
                  <a16:creationId xmlns:a16="http://schemas.microsoft.com/office/drawing/2014/main" id="{6D8A365E-2E5B-4DA1-A965-979FEC76A1B5}"/>
                </a:ext>
              </a:extLst>
            </p:cNvPr>
            <p:cNvGrpSpPr/>
            <p:nvPr/>
          </p:nvGrpSpPr>
          <p:grpSpPr>
            <a:xfrm>
              <a:off x="6680175" y="1726600"/>
              <a:ext cx="554550" cy="539100"/>
              <a:chOff x="6680175" y="1726600"/>
              <a:chExt cx="554550" cy="539100"/>
            </a:xfrm>
            <a:grpFill/>
          </p:grpSpPr>
          <p:sp>
            <p:nvSpPr>
              <p:cNvPr id="68" name="Google Shape;2364;p42">
                <a:extLst>
                  <a:ext uri="{FF2B5EF4-FFF2-40B4-BE49-F238E27FC236}">
                    <a16:creationId xmlns:a16="http://schemas.microsoft.com/office/drawing/2014/main" id="{3C113C01-A073-423A-A9C4-8D0015F415DE}"/>
                  </a:ext>
                </a:extLst>
              </p:cNvPr>
              <p:cNvSpPr/>
              <p:nvPr/>
            </p:nvSpPr>
            <p:spPr>
              <a:xfrm>
                <a:off x="6680175" y="1726600"/>
                <a:ext cx="554550" cy="367650"/>
              </a:xfrm>
              <a:custGeom>
                <a:avLst/>
                <a:gdLst/>
                <a:ahLst/>
                <a:cxnLst/>
                <a:rect l="l" t="t" r="r" b="b"/>
                <a:pathLst>
                  <a:path w="22182" h="14706" extrusionOk="0">
                    <a:moveTo>
                      <a:pt x="11156" y="370"/>
                    </a:moveTo>
                    <a:cubicBezTo>
                      <a:pt x="11454" y="370"/>
                      <a:pt x="11763" y="608"/>
                      <a:pt x="11763" y="894"/>
                    </a:cubicBezTo>
                    <a:lnTo>
                      <a:pt x="11763" y="1763"/>
                    </a:lnTo>
                    <a:lnTo>
                      <a:pt x="10573" y="1763"/>
                    </a:lnTo>
                    <a:lnTo>
                      <a:pt x="10573" y="894"/>
                    </a:lnTo>
                    <a:cubicBezTo>
                      <a:pt x="10573" y="608"/>
                      <a:pt x="10870" y="370"/>
                      <a:pt x="11156" y="370"/>
                    </a:cubicBezTo>
                    <a:close/>
                    <a:moveTo>
                      <a:pt x="21884" y="2216"/>
                    </a:moveTo>
                    <a:lnTo>
                      <a:pt x="21884" y="3406"/>
                    </a:lnTo>
                    <a:lnTo>
                      <a:pt x="453" y="3406"/>
                    </a:lnTo>
                    <a:lnTo>
                      <a:pt x="453" y="2216"/>
                    </a:lnTo>
                    <a:close/>
                    <a:moveTo>
                      <a:pt x="20241" y="3704"/>
                    </a:moveTo>
                    <a:lnTo>
                      <a:pt x="20241" y="14265"/>
                    </a:lnTo>
                    <a:lnTo>
                      <a:pt x="2084" y="14265"/>
                    </a:lnTo>
                    <a:lnTo>
                      <a:pt x="2084" y="3704"/>
                    </a:lnTo>
                    <a:close/>
                    <a:moveTo>
                      <a:pt x="11156" y="1"/>
                    </a:moveTo>
                    <a:cubicBezTo>
                      <a:pt x="10668" y="1"/>
                      <a:pt x="10275" y="406"/>
                      <a:pt x="10275" y="894"/>
                    </a:cubicBezTo>
                    <a:lnTo>
                      <a:pt x="10275" y="1763"/>
                    </a:lnTo>
                    <a:lnTo>
                      <a:pt x="250" y="1763"/>
                    </a:lnTo>
                    <a:cubicBezTo>
                      <a:pt x="155" y="1763"/>
                      <a:pt x="0" y="1906"/>
                      <a:pt x="0" y="2001"/>
                    </a:cubicBezTo>
                    <a:lnTo>
                      <a:pt x="0" y="3573"/>
                    </a:lnTo>
                    <a:cubicBezTo>
                      <a:pt x="0" y="3680"/>
                      <a:pt x="155" y="3692"/>
                      <a:pt x="250" y="3692"/>
                    </a:cubicBezTo>
                    <a:lnTo>
                      <a:pt x="1643" y="3692"/>
                    </a:lnTo>
                    <a:lnTo>
                      <a:pt x="1643" y="14479"/>
                    </a:lnTo>
                    <a:cubicBezTo>
                      <a:pt x="1643" y="14586"/>
                      <a:pt x="1750" y="14705"/>
                      <a:pt x="1846" y="14705"/>
                    </a:cubicBezTo>
                    <a:lnTo>
                      <a:pt x="20467" y="14705"/>
                    </a:lnTo>
                    <a:cubicBezTo>
                      <a:pt x="20574" y="14705"/>
                      <a:pt x="20693" y="14586"/>
                      <a:pt x="20693" y="14479"/>
                    </a:cubicBezTo>
                    <a:lnTo>
                      <a:pt x="20693" y="3704"/>
                    </a:lnTo>
                    <a:lnTo>
                      <a:pt x="22062" y="3704"/>
                    </a:lnTo>
                    <a:cubicBezTo>
                      <a:pt x="22170" y="3704"/>
                      <a:pt x="22181" y="3680"/>
                      <a:pt x="22181" y="3573"/>
                    </a:cubicBezTo>
                    <a:lnTo>
                      <a:pt x="22181" y="2001"/>
                    </a:lnTo>
                    <a:cubicBezTo>
                      <a:pt x="22181" y="1906"/>
                      <a:pt x="22170" y="1763"/>
                      <a:pt x="22062" y="1763"/>
                    </a:cubicBezTo>
                    <a:lnTo>
                      <a:pt x="12061" y="1763"/>
                    </a:lnTo>
                    <a:lnTo>
                      <a:pt x="12061" y="894"/>
                    </a:lnTo>
                    <a:cubicBezTo>
                      <a:pt x="12061" y="406"/>
                      <a:pt x="11656" y="1"/>
                      <a:pt x="11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365;p42">
                <a:extLst>
                  <a:ext uri="{FF2B5EF4-FFF2-40B4-BE49-F238E27FC236}">
                    <a16:creationId xmlns:a16="http://schemas.microsoft.com/office/drawing/2014/main" id="{80CE7341-5571-44F1-A007-AD8E5FBD051F}"/>
                  </a:ext>
                </a:extLst>
              </p:cNvPr>
              <p:cNvSpPr/>
              <p:nvPr/>
            </p:nvSpPr>
            <p:spPr>
              <a:xfrm>
                <a:off x="7044800" y="1874850"/>
                <a:ext cx="41100" cy="1750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7002" extrusionOk="0">
                    <a:moveTo>
                      <a:pt x="1346" y="453"/>
                    </a:moveTo>
                    <a:lnTo>
                      <a:pt x="1346" y="6703"/>
                    </a:lnTo>
                    <a:lnTo>
                      <a:pt x="453" y="6703"/>
                    </a:lnTo>
                    <a:lnTo>
                      <a:pt x="453" y="453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84"/>
                      <a:pt x="0" y="179"/>
                    </a:cubicBezTo>
                    <a:lnTo>
                      <a:pt x="0" y="6811"/>
                    </a:lnTo>
                    <a:cubicBezTo>
                      <a:pt x="0" y="6918"/>
                      <a:pt x="84" y="7001"/>
                      <a:pt x="179" y="7001"/>
                    </a:cubicBezTo>
                    <a:lnTo>
                      <a:pt x="1453" y="7001"/>
                    </a:lnTo>
                    <a:cubicBezTo>
                      <a:pt x="1560" y="7001"/>
                      <a:pt x="1643" y="6918"/>
                      <a:pt x="1643" y="6811"/>
                    </a:cubicBezTo>
                    <a:lnTo>
                      <a:pt x="1643" y="179"/>
                    </a:lnTo>
                    <a:cubicBezTo>
                      <a:pt x="1643" y="84"/>
                      <a:pt x="1560" y="0"/>
                      <a:pt x="14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366;p42">
                <a:extLst>
                  <a:ext uri="{FF2B5EF4-FFF2-40B4-BE49-F238E27FC236}">
                    <a16:creationId xmlns:a16="http://schemas.microsoft.com/office/drawing/2014/main" id="{9B7CF6FA-DF0E-414F-943A-D611C4AD1710}"/>
                  </a:ext>
                </a:extLst>
              </p:cNvPr>
              <p:cNvSpPr/>
              <p:nvPr/>
            </p:nvSpPr>
            <p:spPr>
              <a:xfrm>
                <a:off x="6992700" y="1897175"/>
                <a:ext cx="411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6251" extrusionOk="0">
                    <a:moveTo>
                      <a:pt x="1346" y="298"/>
                    </a:moveTo>
                    <a:lnTo>
                      <a:pt x="1346" y="5810"/>
                    </a:lnTo>
                    <a:lnTo>
                      <a:pt x="298" y="5810"/>
                    </a:lnTo>
                    <a:lnTo>
                      <a:pt x="298" y="298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6072"/>
                    </a:lnTo>
                    <a:cubicBezTo>
                      <a:pt x="1" y="6168"/>
                      <a:pt x="84" y="6251"/>
                      <a:pt x="179" y="6251"/>
                    </a:cubicBezTo>
                    <a:lnTo>
                      <a:pt x="1453" y="6251"/>
                    </a:lnTo>
                    <a:cubicBezTo>
                      <a:pt x="1560" y="6251"/>
                      <a:pt x="1644" y="6168"/>
                      <a:pt x="1644" y="6072"/>
                    </a:cubicBezTo>
                    <a:lnTo>
                      <a:pt x="1644" y="179"/>
                    </a:lnTo>
                    <a:cubicBezTo>
                      <a:pt x="1644" y="84"/>
                      <a:pt x="1560" y="0"/>
                      <a:pt x="14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367;p42">
                <a:extLst>
                  <a:ext uri="{FF2B5EF4-FFF2-40B4-BE49-F238E27FC236}">
                    <a16:creationId xmlns:a16="http://schemas.microsoft.com/office/drawing/2014/main" id="{AC67AE4C-8894-4F57-B06B-22DE3A1F55B0}"/>
                  </a:ext>
                </a:extLst>
              </p:cNvPr>
              <p:cNvSpPr/>
              <p:nvPr/>
            </p:nvSpPr>
            <p:spPr>
              <a:xfrm>
                <a:off x="6936750" y="1915925"/>
                <a:ext cx="411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5359" extrusionOk="0">
                    <a:moveTo>
                      <a:pt x="1346" y="441"/>
                    </a:moveTo>
                    <a:lnTo>
                      <a:pt x="1346" y="5060"/>
                    </a:lnTo>
                    <a:lnTo>
                      <a:pt x="453" y="5060"/>
                    </a:lnTo>
                    <a:lnTo>
                      <a:pt x="453" y="441"/>
                    </a:lnTo>
                    <a:close/>
                    <a:moveTo>
                      <a:pt x="191" y="0"/>
                    </a:moveTo>
                    <a:cubicBezTo>
                      <a:pt x="84" y="0"/>
                      <a:pt x="0" y="72"/>
                      <a:pt x="0" y="179"/>
                    </a:cubicBezTo>
                    <a:lnTo>
                      <a:pt x="0" y="5168"/>
                    </a:lnTo>
                    <a:cubicBezTo>
                      <a:pt x="0" y="5275"/>
                      <a:pt x="84" y="5358"/>
                      <a:pt x="191" y="5358"/>
                    </a:cubicBezTo>
                    <a:lnTo>
                      <a:pt x="1465" y="5358"/>
                    </a:lnTo>
                    <a:cubicBezTo>
                      <a:pt x="1560" y="5358"/>
                      <a:pt x="1643" y="5275"/>
                      <a:pt x="1643" y="5168"/>
                    </a:cubicBezTo>
                    <a:lnTo>
                      <a:pt x="1643" y="179"/>
                    </a:lnTo>
                    <a:cubicBezTo>
                      <a:pt x="1643" y="72"/>
                      <a:pt x="1560" y="0"/>
                      <a:pt x="1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368;p42">
                <a:extLst>
                  <a:ext uri="{FF2B5EF4-FFF2-40B4-BE49-F238E27FC236}">
                    <a16:creationId xmlns:a16="http://schemas.microsoft.com/office/drawing/2014/main" id="{BED1AE01-884E-4A59-90E0-78272037D9D4}"/>
                  </a:ext>
                </a:extLst>
              </p:cNvPr>
              <p:cNvSpPr/>
              <p:nvPr/>
            </p:nvSpPr>
            <p:spPr>
              <a:xfrm>
                <a:off x="6884950" y="1945675"/>
                <a:ext cx="408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4311" extrusionOk="0">
                    <a:moveTo>
                      <a:pt x="1334" y="299"/>
                    </a:moveTo>
                    <a:lnTo>
                      <a:pt x="1334" y="3870"/>
                    </a:lnTo>
                    <a:lnTo>
                      <a:pt x="298" y="3870"/>
                    </a:lnTo>
                    <a:lnTo>
                      <a:pt x="298" y="299"/>
                    </a:lnTo>
                    <a:close/>
                    <a:moveTo>
                      <a:pt x="179" y="1"/>
                    </a:moveTo>
                    <a:cubicBezTo>
                      <a:pt x="72" y="1"/>
                      <a:pt x="1" y="72"/>
                      <a:pt x="1" y="180"/>
                    </a:cubicBezTo>
                    <a:lnTo>
                      <a:pt x="1" y="4132"/>
                    </a:lnTo>
                    <a:cubicBezTo>
                      <a:pt x="1" y="4228"/>
                      <a:pt x="72" y="4311"/>
                      <a:pt x="179" y="4311"/>
                    </a:cubicBezTo>
                    <a:lnTo>
                      <a:pt x="1453" y="4311"/>
                    </a:lnTo>
                    <a:cubicBezTo>
                      <a:pt x="1548" y="4311"/>
                      <a:pt x="1632" y="4228"/>
                      <a:pt x="1632" y="4132"/>
                    </a:cubicBezTo>
                    <a:lnTo>
                      <a:pt x="1632" y="180"/>
                    </a:lnTo>
                    <a:cubicBezTo>
                      <a:pt x="1632" y="72"/>
                      <a:pt x="1548" y="1"/>
                      <a:pt x="14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369;p42">
                <a:extLst>
                  <a:ext uri="{FF2B5EF4-FFF2-40B4-BE49-F238E27FC236}">
                    <a16:creationId xmlns:a16="http://schemas.microsoft.com/office/drawing/2014/main" id="{F29D0F76-A874-4423-90BE-9A8A63175934}"/>
                  </a:ext>
                </a:extLst>
              </p:cNvPr>
              <p:cNvSpPr/>
              <p:nvPr/>
            </p:nvSpPr>
            <p:spPr>
              <a:xfrm>
                <a:off x="6832850" y="1975450"/>
                <a:ext cx="408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3120" extrusionOk="0">
                    <a:moveTo>
                      <a:pt x="1192" y="298"/>
                    </a:moveTo>
                    <a:lnTo>
                      <a:pt x="1192" y="2679"/>
                    </a:lnTo>
                    <a:lnTo>
                      <a:pt x="299" y="2679"/>
                    </a:lnTo>
                    <a:lnTo>
                      <a:pt x="299" y="298"/>
                    </a:lnTo>
                    <a:close/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lnTo>
                      <a:pt x="1" y="2941"/>
                    </a:lnTo>
                    <a:cubicBezTo>
                      <a:pt x="1" y="3037"/>
                      <a:pt x="72" y="3120"/>
                      <a:pt x="180" y="3120"/>
                    </a:cubicBezTo>
                    <a:lnTo>
                      <a:pt x="1454" y="3120"/>
                    </a:lnTo>
                    <a:cubicBezTo>
                      <a:pt x="1549" y="3120"/>
                      <a:pt x="1632" y="3037"/>
                      <a:pt x="1632" y="2941"/>
                    </a:cubicBezTo>
                    <a:lnTo>
                      <a:pt x="1632" y="179"/>
                    </a:lnTo>
                    <a:cubicBezTo>
                      <a:pt x="1632" y="72"/>
                      <a:pt x="1549" y="1"/>
                      <a:pt x="14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370;p42">
                <a:extLst>
                  <a:ext uri="{FF2B5EF4-FFF2-40B4-BE49-F238E27FC236}">
                    <a16:creationId xmlns:a16="http://schemas.microsoft.com/office/drawing/2014/main" id="{35344192-2EEF-4836-8513-EDEF8C697432}"/>
                  </a:ext>
                </a:extLst>
              </p:cNvPr>
              <p:cNvSpPr/>
              <p:nvPr/>
            </p:nvSpPr>
            <p:spPr>
              <a:xfrm>
                <a:off x="6809050" y="2060875"/>
                <a:ext cx="3003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454" extrusionOk="0">
                    <a:moveTo>
                      <a:pt x="179" y="1"/>
                    </a:moveTo>
                    <a:cubicBezTo>
                      <a:pt x="84" y="1"/>
                      <a:pt x="0" y="120"/>
                      <a:pt x="0" y="227"/>
                    </a:cubicBezTo>
                    <a:cubicBezTo>
                      <a:pt x="0" y="322"/>
                      <a:pt x="84" y="453"/>
                      <a:pt x="179" y="453"/>
                    </a:cubicBezTo>
                    <a:lnTo>
                      <a:pt x="11823" y="453"/>
                    </a:lnTo>
                    <a:cubicBezTo>
                      <a:pt x="11931" y="453"/>
                      <a:pt x="12014" y="322"/>
                      <a:pt x="12014" y="227"/>
                    </a:cubicBezTo>
                    <a:cubicBezTo>
                      <a:pt x="12014" y="120"/>
                      <a:pt x="11931" y="1"/>
                      <a:pt x="118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371;p42">
                <a:extLst>
                  <a:ext uri="{FF2B5EF4-FFF2-40B4-BE49-F238E27FC236}">
                    <a16:creationId xmlns:a16="http://schemas.microsoft.com/office/drawing/2014/main" id="{EDC15898-7A28-4AFE-90F9-484AD1F85178}"/>
                  </a:ext>
                </a:extLst>
              </p:cNvPr>
              <p:cNvSpPr/>
              <p:nvPr/>
            </p:nvSpPr>
            <p:spPr>
              <a:xfrm>
                <a:off x="6830775" y="1836475"/>
                <a:ext cx="188450" cy="117275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4691" extrusionOk="0">
                    <a:moveTo>
                      <a:pt x="7352" y="1"/>
                    </a:moveTo>
                    <a:cubicBezTo>
                      <a:pt x="7316" y="1"/>
                      <a:pt x="7280" y="13"/>
                      <a:pt x="7252" y="35"/>
                    </a:cubicBezTo>
                    <a:lnTo>
                      <a:pt x="6287" y="35"/>
                    </a:lnTo>
                    <a:cubicBezTo>
                      <a:pt x="6180" y="35"/>
                      <a:pt x="6109" y="95"/>
                      <a:pt x="6109" y="190"/>
                    </a:cubicBezTo>
                    <a:cubicBezTo>
                      <a:pt x="6109" y="297"/>
                      <a:pt x="6180" y="345"/>
                      <a:pt x="6287" y="345"/>
                    </a:cubicBezTo>
                    <a:lnTo>
                      <a:pt x="6894" y="368"/>
                    </a:lnTo>
                    <a:cubicBezTo>
                      <a:pt x="4632" y="2678"/>
                      <a:pt x="191" y="4309"/>
                      <a:pt x="144" y="4333"/>
                    </a:cubicBezTo>
                    <a:cubicBezTo>
                      <a:pt x="48" y="4357"/>
                      <a:pt x="1" y="4476"/>
                      <a:pt x="36" y="4571"/>
                    </a:cubicBezTo>
                    <a:cubicBezTo>
                      <a:pt x="60" y="4643"/>
                      <a:pt x="132" y="4690"/>
                      <a:pt x="203" y="4690"/>
                    </a:cubicBezTo>
                    <a:cubicBezTo>
                      <a:pt x="227" y="4690"/>
                      <a:pt x="215" y="4690"/>
                      <a:pt x="239" y="4679"/>
                    </a:cubicBezTo>
                    <a:cubicBezTo>
                      <a:pt x="429" y="4619"/>
                      <a:pt x="4846" y="3024"/>
                      <a:pt x="7073" y="678"/>
                    </a:cubicBezTo>
                    <a:lnTo>
                      <a:pt x="7073" y="1297"/>
                    </a:lnTo>
                    <a:cubicBezTo>
                      <a:pt x="7073" y="1392"/>
                      <a:pt x="7192" y="1476"/>
                      <a:pt x="7299" y="1476"/>
                    </a:cubicBezTo>
                    <a:cubicBezTo>
                      <a:pt x="7394" y="1476"/>
                      <a:pt x="7525" y="1392"/>
                      <a:pt x="7525" y="1297"/>
                    </a:cubicBezTo>
                    <a:lnTo>
                      <a:pt x="7525" y="273"/>
                    </a:lnTo>
                    <a:cubicBezTo>
                      <a:pt x="7525" y="190"/>
                      <a:pt x="7537" y="107"/>
                      <a:pt x="7466" y="47"/>
                    </a:cubicBezTo>
                    <a:cubicBezTo>
                      <a:pt x="7434" y="16"/>
                      <a:pt x="7393" y="1"/>
                      <a:pt x="73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372;p42">
                <a:extLst>
                  <a:ext uri="{FF2B5EF4-FFF2-40B4-BE49-F238E27FC236}">
                    <a16:creationId xmlns:a16="http://schemas.microsoft.com/office/drawing/2014/main" id="{8BB6B10F-CD6D-4228-B502-C97B4B9FE7BE}"/>
                  </a:ext>
                </a:extLst>
              </p:cNvPr>
              <p:cNvSpPr/>
              <p:nvPr/>
            </p:nvSpPr>
            <p:spPr>
              <a:xfrm>
                <a:off x="6739700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48" y="0"/>
                    </a:moveTo>
                    <a:cubicBezTo>
                      <a:pt x="703" y="0"/>
                      <a:pt x="0" y="655"/>
                      <a:pt x="0" y="1512"/>
                    </a:cubicBezTo>
                    <a:lnTo>
                      <a:pt x="0" y="2358"/>
                    </a:lnTo>
                    <a:cubicBezTo>
                      <a:pt x="0" y="2453"/>
                      <a:pt x="48" y="2536"/>
                      <a:pt x="155" y="2536"/>
                    </a:cubicBezTo>
                    <a:cubicBezTo>
                      <a:pt x="250" y="2536"/>
                      <a:pt x="298" y="2453"/>
                      <a:pt x="298" y="2358"/>
                    </a:cubicBezTo>
                    <a:lnTo>
                      <a:pt x="298" y="1512"/>
                    </a:lnTo>
                    <a:cubicBezTo>
                      <a:pt x="298" y="857"/>
                      <a:pt x="893" y="298"/>
                      <a:pt x="1548" y="298"/>
                    </a:cubicBezTo>
                    <a:lnTo>
                      <a:pt x="3525" y="298"/>
                    </a:lnTo>
                    <a:cubicBezTo>
                      <a:pt x="4179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0" y="2536"/>
                      <a:pt x="4918" y="2536"/>
                    </a:cubicBezTo>
                    <a:cubicBezTo>
                      <a:pt x="5013" y="2536"/>
                      <a:pt x="5060" y="2453"/>
                      <a:pt x="5060" y="2358"/>
                    </a:cubicBezTo>
                    <a:lnTo>
                      <a:pt x="5060" y="1512"/>
                    </a:lnTo>
                    <a:cubicBezTo>
                      <a:pt x="5060" y="655"/>
                      <a:pt x="4382" y="0"/>
                      <a:pt x="3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373;p42">
                <a:extLst>
                  <a:ext uri="{FF2B5EF4-FFF2-40B4-BE49-F238E27FC236}">
                    <a16:creationId xmlns:a16="http://schemas.microsoft.com/office/drawing/2014/main" id="{38A3C3DD-97EE-464A-89F3-0EF914384CE8}"/>
                  </a:ext>
                </a:extLst>
              </p:cNvPr>
              <p:cNvSpPr/>
              <p:nvPr/>
            </p:nvSpPr>
            <p:spPr>
              <a:xfrm>
                <a:off x="6765600" y="2122200"/>
                <a:ext cx="735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930" extrusionOk="0">
                    <a:moveTo>
                      <a:pt x="1465" y="358"/>
                    </a:moveTo>
                    <a:cubicBezTo>
                      <a:pt x="1905" y="358"/>
                      <a:pt x="2286" y="619"/>
                      <a:pt x="2465" y="977"/>
                    </a:cubicBezTo>
                    <a:cubicBezTo>
                      <a:pt x="2215" y="977"/>
                      <a:pt x="1953" y="893"/>
                      <a:pt x="1750" y="739"/>
                    </a:cubicBezTo>
                    <a:cubicBezTo>
                      <a:pt x="1715" y="703"/>
                      <a:pt x="1655" y="691"/>
                      <a:pt x="1608" y="691"/>
                    </a:cubicBezTo>
                    <a:cubicBezTo>
                      <a:pt x="1560" y="703"/>
                      <a:pt x="1512" y="727"/>
                      <a:pt x="1488" y="762"/>
                    </a:cubicBezTo>
                    <a:cubicBezTo>
                      <a:pt x="1281" y="1049"/>
                      <a:pt x="959" y="1212"/>
                      <a:pt x="618" y="1212"/>
                    </a:cubicBezTo>
                    <a:cubicBezTo>
                      <a:pt x="547" y="1212"/>
                      <a:pt x="476" y="1205"/>
                      <a:pt x="405" y="1191"/>
                    </a:cubicBezTo>
                    <a:cubicBezTo>
                      <a:pt x="524" y="715"/>
                      <a:pt x="953" y="358"/>
                      <a:pt x="1465" y="358"/>
                    </a:cubicBezTo>
                    <a:close/>
                    <a:moveTo>
                      <a:pt x="1667" y="1120"/>
                    </a:moveTo>
                    <a:cubicBezTo>
                      <a:pt x="1889" y="1261"/>
                      <a:pt x="2145" y="1342"/>
                      <a:pt x="2413" y="1342"/>
                    </a:cubicBezTo>
                    <a:cubicBezTo>
                      <a:pt x="2462" y="1342"/>
                      <a:pt x="2511" y="1339"/>
                      <a:pt x="2560" y="1334"/>
                    </a:cubicBezTo>
                    <a:cubicBezTo>
                      <a:pt x="2572" y="1381"/>
                      <a:pt x="2572" y="1417"/>
                      <a:pt x="2572" y="1465"/>
                    </a:cubicBezTo>
                    <a:cubicBezTo>
                      <a:pt x="2572" y="2072"/>
                      <a:pt x="2072" y="2560"/>
                      <a:pt x="1465" y="2560"/>
                    </a:cubicBezTo>
                    <a:cubicBezTo>
                      <a:pt x="893" y="2560"/>
                      <a:pt x="417" y="2120"/>
                      <a:pt x="369" y="1560"/>
                    </a:cubicBezTo>
                    <a:lnTo>
                      <a:pt x="369" y="1560"/>
                    </a:lnTo>
                    <a:cubicBezTo>
                      <a:pt x="444" y="1571"/>
                      <a:pt x="518" y="1576"/>
                      <a:pt x="592" y="1576"/>
                    </a:cubicBezTo>
                    <a:cubicBezTo>
                      <a:pt x="1000" y="1576"/>
                      <a:pt x="1385" y="1412"/>
                      <a:pt x="1667" y="1120"/>
                    </a:cubicBezTo>
                    <a:close/>
                    <a:moveTo>
                      <a:pt x="1465" y="0"/>
                    </a:moveTo>
                    <a:cubicBezTo>
                      <a:pt x="655" y="0"/>
                      <a:pt x="0" y="655"/>
                      <a:pt x="0" y="1465"/>
                    </a:cubicBezTo>
                    <a:cubicBezTo>
                      <a:pt x="0" y="2274"/>
                      <a:pt x="655" y="2929"/>
                      <a:pt x="1465" y="2929"/>
                    </a:cubicBezTo>
                    <a:cubicBezTo>
                      <a:pt x="2274" y="2929"/>
                      <a:pt x="2941" y="2274"/>
                      <a:pt x="2941" y="1465"/>
                    </a:cubicBezTo>
                    <a:cubicBezTo>
                      <a:pt x="2941" y="655"/>
                      <a:pt x="2274" y="0"/>
                      <a:pt x="1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74;p42">
                <a:extLst>
                  <a:ext uri="{FF2B5EF4-FFF2-40B4-BE49-F238E27FC236}">
                    <a16:creationId xmlns:a16="http://schemas.microsoft.com/office/drawing/2014/main" id="{B7CD8937-EF30-4AA4-A7DA-35CAAF7022D4}"/>
                  </a:ext>
                </a:extLst>
              </p:cNvPr>
              <p:cNvSpPr/>
              <p:nvPr/>
            </p:nvSpPr>
            <p:spPr>
              <a:xfrm>
                <a:off x="7077525" y="2122200"/>
                <a:ext cx="7355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30" extrusionOk="0">
                    <a:moveTo>
                      <a:pt x="1477" y="358"/>
                    </a:moveTo>
                    <a:cubicBezTo>
                      <a:pt x="1906" y="358"/>
                      <a:pt x="2287" y="619"/>
                      <a:pt x="2466" y="977"/>
                    </a:cubicBezTo>
                    <a:cubicBezTo>
                      <a:pt x="2215" y="977"/>
                      <a:pt x="1954" y="893"/>
                      <a:pt x="1751" y="739"/>
                    </a:cubicBezTo>
                    <a:cubicBezTo>
                      <a:pt x="1715" y="703"/>
                      <a:pt x="1656" y="691"/>
                      <a:pt x="1608" y="691"/>
                    </a:cubicBezTo>
                    <a:cubicBezTo>
                      <a:pt x="1561" y="703"/>
                      <a:pt x="1525" y="727"/>
                      <a:pt x="1489" y="762"/>
                    </a:cubicBezTo>
                    <a:cubicBezTo>
                      <a:pt x="1282" y="1049"/>
                      <a:pt x="960" y="1212"/>
                      <a:pt x="618" y="1212"/>
                    </a:cubicBezTo>
                    <a:cubicBezTo>
                      <a:pt x="548" y="1212"/>
                      <a:pt x="477" y="1205"/>
                      <a:pt x="406" y="1191"/>
                    </a:cubicBezTo>
                    <a:cubicBezTo>
                      <a:pt x="525" y="715"/>
                      <a:pt x="953" y="358"/>
                      <a:pt x="1477" y="358"/>
                    </a:cubicBezTo>
                    <a:close/>
                    <a:moveTo>
                      <a:pt x="1668" y="1120"/>
                    </a:moveTo>
                    <a:cubicBezTo>
                      <a:pt x="1890" y="1261"/>
                      <a:pt x="2145" y="1342"/>
                      <a:pt x="2421" y="1342"/>
                    </a:cubicBezTo>
                    <a:cubicBezTo>
                      <a:pt x="2471" y="1342"/>
                      <a:pt x="2521" y="1339"/>
                      <a:pt x="2573" y="1334"/>
                    </a:cubicBezTo>
                    <a:cubicBezTo>
                      <a:pt x="2573" y="1381"/>
                      <a:pt x="2573" y="1417"/>
                      <a:pt x="2573" y="1465"/>
                    </a:cubicBezTo>
                    <a:cubicBezTo>
                      <a:pt x="2573" y="2072"/>
                      <a:pt x="2085" y="2560"/>
                      <a:pt x="1477" y="2560"/>
                    </a:cubicBezTo>
                    <a:cubicBezTo>
                      <a:pt x="894" y="2560"/>
                      <a:pt x="418" y="2120"/>
                      <a:pt x="370" y="1560"/>
                    </a:cubicBezTo>
                    <a:lnTo>
                      <a:pt x="370" y="1560"/>
                    </a:lnTo>
                    <a:cubicBezTo>
                      <a:pt x="445" y="1571"/>
                      <a:pt x="519" y="1576"/>
                      <a:pt x="593" y="1576"/>
                    </a:cubicBezTo>
                    <a:cubicBezTo>
                      <a:pt x="1000" y="1576"/>
                      <a:pt x="1385" y="1412"/>
                      <a:pt x="1668" y="1120"/>
                    </a:cubicBezTo>
                    <a:close/>
                    <a:moveTo>
                      <a:pt x="1477" y="0"/>
                    </a:moveTo>
                    <a:cubicBezTo>
                      <a:pt x="668" y="0"/>
                      <a:pt x="1" y="655"/>
                      <a:pt x="1" y="1465"/>
                    </a:cubicBezTo>
                    <a:cubicBezTo>
                      <a:pt x="1" y="2274"/>
                      <a:pt x="668" y="2929"/>
                      <a:pt x="1477" y="2929"/>
                    </a:cubicBezTo>
                    <a:cubicBezTo>
                      <a:pt x="2275" y="2929"/>
                      <a:pt x="2942" y="2274"/>
                      <a:pt x="2942" y="1465"/>
                    </a:cubicBezTo>
                    <a:cubicBezTo>
                      <a:pt x="2942" y="655"/>
                      <a:pt x="2275" y="0"/>
                      <a:pt x="14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375;p42">
                <a:extLst>
                  <a:ext uri="{FF2B5EF4-FFF2-40B4-BE49-F238E27FC236}">
                    <a16:creationId xmlns:a16="http://schemas.microsoft.com/office/drawing/2014/main" id="{8CC6D26E-B855-4134-B3A7-DBF721F30A8D}"/>
                  </a:ext>
                </a:extLst>
              </p:cNvPr>
              <p:cNvSpPr/>
              <p:nvPr/>
            </p:nvSpPr>
            <p:spPr>
              <a:xfrm>
                <a:off x="7052225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25" y="0"/>
                    </a:moveTo>
                    <a:cubicBezTo>
                      <a:pt x="680" y="0"/>
                      <a:pt x="1" y="655"/>
                      <a:pt x="1" y="1512"/>
                    </a:cubicBezTo>
                    <a:lnTo>
                      <a:pt x="1" y="2358"/>
                    </a:lnTo>
                    <a:cubicBezTo>
                      <a:pt x="1" y="2453"/>
                      <a:pt x="49" y="2536"/>
                      <a:pt x="156" y="2536"/>
                    </a:cubicBezTo>
                    <a:cubicBezTo>
                      <a:pt x="251" y="2536"/>
                      <a:pt x="299" y="2453"/>
                      <a:pt x="299" y="2358"/>
                    </a:cubicBezTo>
                    <a:lnTo>
                      <a:pt x="299" y="1512"/>
                    </a:lnTo>
                    <a:cubicBezTo>
                      <a:pt x="299" y="857"/>
                      <a:pt x="870" y="298"/>
                      <a:pt x="1525" y="298"/>
                    </a:cubicBezTo>
                    <a:lnTo>
                      <a:pt x="3501" y="298"/>
                    </a:lnTo>
                    <a:cubicBezTo>
                      <a:pt x="4156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1" y="2536"/>
                      <a:pt x="4918" y="2536"/>
                    </a:cubicBezTo>
                    <a:cubicBezTo>
                      <a:pt x="5013" y="2536"/>
                      <a:pt x="5061" y="2453"/>
                      <a:pt x="5061" y="2358"/>
                    </a:cubicBezTo>
                    <a:lnTo>
                      <a:pt x="5061" y="1512"/>
                    </a:lnTo>
                    <a:cubicBezTo>
                      <a:pt x="5061" y="655"/>
                      <a:pt x="4359" y="0"/>
                      <a:pt x="35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376;p42">
                <a:extLst>
                  <a:ext uri="{FF2B5EF4-FFF2-40B4-BE49-F238E27FC236}">
                    <a16:creationId xmlns:a16="http://schemas.microsoft.com/office/drawing/2014/main" id="{2A2C9DCD-60B7-489B-B524-8CB80A705F9E}"/>
                  </a:ext>
                </a:extLst>
              </p:cNvPr>
              <p:cNvSpPr/>
              <p:nvPr/>
            </p:nvSpPr>
            <p:spPr>
              <a:xfrm>
                <a:off x="6888525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96" y="0"/>
                    </a:moveTo>
                    <a:cubicBezTo>
                      <a:pt x="739" y="0"/>
                      <a:pt x="0" y="655"/>
                      <a:pt x="0" y="1512"/>
                    </a:cubicBezTo>
                    <a:lnTo>
                      <a:pt x="0" y="2358"/>
                    </a:lnTo>
                    <a:cubicBezTo>
                      <a:pt x="0" y="2453"/>
                      <a:pt x="120" y="2536"/>
                      <a:pt x="227" y="2536"/>
                    </a:cubicBezTo>
                    <a:cubicBezTo>
                      <a:pt x="322" y="2536"/>
                      <a:pt x="453" y="2453"/>
                      <a:pt x="453" y="2358"/>
                    </a:cubicBezTo>
                    <a:lnTo>
                      <a:pt x="453" y="1512"/>
                    </a:lnTo>
                    <a:cubicBezTo>
                      <a:pt x="453" y="857"/>
                      <a:pt x="941" y="298"/>
                      <a:pt x="1596" y="298"/>
                    </a:cubicBezTo>
                    <a:lnTo>
                      <a:pt x="3572" y="298"/>
                    </a:lnTo>
                    <a:cubicBezTo>
                      <a:pt x="4227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1" y="2536"/>
                      <a:pt x="4918" y="2536"/>
                    </a:cubicBezTo>
                    <a:cubicBezTo>
                      <a:pt x="5013" y="2536"/>
                      <a:pt x="5061" y="2453"/>
                      <a:pt x="5061" y="2358"/>
                    </a:cubicBezTo>
                    <a:lnTo>
                      <a:pt x="5061" y="1512"/>
                    </a:lnTo>
                    <a:cubicBezTo>
                      <a:pt x="5061" y="655"/>
                      <a:pt x="4430" y="0"/>
                      <a:pt x="35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377;p42">
                <a:extLst>
                  <a:ext uri="{FF2B5EF4-FFF2-40B4-BE49-F238E27FC236}">
                    <a16:creationId xmlns:a16="http://schemas.microsoft.com/office/drawing/2014/main" id="{95A1F6A9-6C27-4D4A-B864-27AE375F00FD}"/>
                  </a:ext>
                </a:extLst>
              </p:cNvPr>
              <p:cNvSpPr/>
              <p:nvPr/>
            </p:nvSpPr>
            <p:spPr>
              <a:xfrm>
                <a:off x="6915600" y="2122200"/>
                <a:ext cx="7325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930" extrusionOk="0">
                    <a:moveTo>
                      <a:pt x="1465" y="358"/>
                    </a:moveTo>
                    <a:cubicBezTo>
                      <a:pt x="1906" y="358"/>
                      <a:pt x="2275" y="619"/>
                      <a:pt x="2454" y="977"/>
                    </a:cubicBezTo>
                    <a:cubicBezTo>
                      <a:pt x="2192" y="977"/>
                      <a:pt x="1954" y="905"/>
                      <a:pt x="1751" y="739"/>
                    </a:cubicBezTo>
                    <a:cubicBezTo>
                      <a:pt x="1715" y="703"/>
                      <a:pt x="1656" y="691"/>
                      <a:pt x="1608" y="691"/>
                    </a:cubicBezTo>
                    <a:cubicBezTo>
                      <a:pt x="1561" y="703"/>
                      <a:pt x="1513" y="727"/>
                      <a:pt x="1489" y="762"/>
                    </a:cubicBezTo>
                    <a:cubicBezTo>
                      <a:pt x="1280" y="1041"/>
                      <a:pt x="955" y="1211"/>
                      <a:pt x="604" y="1211"/>
                    </a:cubicBezTo>
                    <a:cubicBezTo>
                      <a:pt x="535" y="1211"/>
                      <a:pt x="464" y="1205"/>
                      <a:pt x="394" y="1191"/>
                    </a:cubicBezTo>
                    <a:cubicBezTo>
                      <a:pt x="525" y="715"/>
                      <a:pt x="953" y="358"/>
                      <a:pt x="1465" y="358"/>
                    </a:cubicBezTo>
                    <a:close/>
                    <a:moveTo>
                      <a:pt x="1668" y="1120"/>
                    </a:moveTo>
                    <a:cubicBezTo>
                      <a:pt x="1890" y="1261"/>
                      <a:pt x="2145" y="1342"/>
                      <a:pt x="2414" y="1342"/>
                    </a:cubicBezTo>
                    <a:cubicBezTo>
                      <a:pt x="2462" y="1342"/>
                      <a:pt x="2511" y="1339"/>
                      <a:pt x="2561" y="1334"/>
                    </a:cubicBezTo>
                    <a:cubicBezTo>
                      <a:pt x="2573" y="1381"/>
                      <a:pt x="2573" y="1417"/>
                      <a:pt x="2573" y="1465"/>
                    </a:cubicBezTo>
                    <a:cubicBezTo>
                      <a:pt x="2573" y="2072"/>
                      <a:pt x="2073" y="2560"/>
                      <a:pt x="1465" y="2560"/>
                    </a:cubicBezTo>
                    <a:cubicBezTo>
                      <a:pt x="894" y="2560"/>
                      <a:pt x="418" y="2120"/>
                      <a:pt x="370" y="1560"/>
                    </a:cubicBezTo>
                    <a:lnTo>
                      <a:pt x="370" y="1560"/>
                    </a:lnTo>
                    <a:cubicBezTo>
                      <a:pt x="443" y="1571"/>
                      <a:pt x="516" y="1576"/>
                      <a:pt x="589" y="1576"/>
                    </a:cubicBezTo>
                    <a:cubicBezTo>
                      <a:pt x="992" y="1576"/>
                      <a:pt x="1385" y="1412"/>
                      <a:pt x="1668" y="1120"/>
                    </a:cubicBezTo>
                    <a:close/>
                    <a:moveTo>
                      <a:pt x="1465" y="0"/>
                    </a:moveTo>
                    <a:cubicBezTo>
                      <a:pt x="656" y="0"/>
                      <a:pt x="1" y="655"/>
                      <a:pt x="1" y="1465"/>
                    </a:cubicBezTo>
                    <a:cubicBezTo>
                      <a:pt x="1" y="2274"/>
                      <a:pt x="656" y="2929"/>
                      <a:pt x="1465" y="2929"/>
                    </a:cubicBezTo>
                    <a:cubicBezTo>
                      <a:pt x="2275" y="2929"/>
                      <a:pt x="2930" y="2274"/>
                      <a:pt x="2930" y="1465"/>
                    </a:cubicBezTo>
                    <a:cubicBezTo>
                      <a:pt x="2930" y="1346"/>
                      <a:pt x="2918" y="1227"/>
                      <a:pt x="2894" y="1108"/>
                    </a:cubicBezTo>
                    <a:cubicBezTo>
                      <a:pt x="2894" y="1108"/>
                      <a:pt x="2894" y="1108"/>
                      <a:pt x="2894" y="1096"/>
                    </a:cubicBezTo>
                    <a:cubicBezTo>
                      <a:pt x="2882" y="1084"/>
                      <a:pt x="2882" y="1072"/>
                      <a:pt x="2882" y="1060"/>
                    </a:cubicBezTo>
                    <a:cubicBezTo>
                      <a:pt x="2704" y="453"/>
                      <a:pt x="2144" y="0"/>
                      <a:pt x="14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2378;p42">
              <a:extLst>
                <a:ext uri="{FF2B5EF4-FFF2-40B4-BE49-F238E27FC236}">
                  <a16:creationId xmlns:a16="http://schemas.microsoft.com/office/drawing/2014/main" id="{20D2C95F-8988-42CE-8D0F-B2BB92EB8953}"/>
                </a:ext>
              </a:extLst>
            </p:cNvPr>
            <p:cNvSpPr/>
            <p:nvPr/>
          </p:nvSpPr>
          <p:spPr>
            <a:xfrm>
              <a:off x="6518825" y="1583475"/>
              <a:ext cx="900150" cy="856350"/>
            </a:xfrm>
            <a:custGeom>
              <a:avLst/>
              <a:gdLst/>
              <a:ahLst/>
              <a:cxnLst/>
              <a:rect l="l" t="t" r="r" b="b"/>
              <a:pathLst>
                <a:path w="36006" h="34254" extrusionOk="0">
                  <a:moveTo>
                    <a:pt x="17224" y="0"/>
                  </a:moveTo>
                  <a:cubicBezTo>
                    <a:pt x="12720" y="0"/>
                    <a:pt x="8225" y="1761"/>
                    <a:pt x="4871" y="5262"/>
                  </a:cubicBezTo>
                  <a:cubicBezTo>
                    <a:pt x="1692" y="8560"/>
                    <a:pt x="1" y="12905"/>
                    <a:pt x="96" y="17477"/>
                  </a:cubicBezTo>
                  <a:cubicBezTo>
                    <a:pt x="191" y="22061"/>
                    <a:pt x="2061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707" y="31015"/>
                  </a:lnTo>
                  <a:cubicBezTo>
                    <a:pt x="23853" y="32968"/>
                    <a:pt x="20548" y="33925"/>
                    <a:pt x="17255" y="33925"/>
                  </a:cubicBezTo>
                  <a:cubicBezTo>
                    <a:pt x="13018" y="33925"/>
                    <a:pt x="8800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34" y="12989"/>
                    <a:pt x="1989" y="8726"/>
                    <a:pt x="5097" y="5488"/>
                  </a:cubicBezTo>
                  <a:cubicBezTo>
                    <a:pt x="8398" y="2053"/>
                    <a:pt x="12812" y="324"/>
                    <a:pt x="17233" y="324"/>
                  </a:cubicBezTo>
                  <a:cubicBezTo>
                    <a:pt x="21423" y="324"/>
                    <a:pt x="25618" y="1877"/>
                    <a:pt x="28874" y="5000"/>
                  </a:cubicBezTo>
                  <a:cubicBezTo>
                    <a:pt x="34410" y="10322"/>
                    <a:pt x="35648" y="18692"/>
                    <a:pt x="31886" y="25371"/>
                  </a:cubicBezTo>
                  <a:lnTo>
                    <a:pt x="32172" y="25526"/>
                  </a:lnTo>
                  <a:cubicBezTo>
                    <a:pt x="36005" y="18728"/>
                    <a:pt x="34743" y="10191"/>
                    <a:pt x="29100" y="4773"/>
                  </a:cubicBezTo>
                  <a:cubicBezTo>
                    <a:pt x="25778" y="1585"/>
                    <a:pt x="21497" y="0"/>
                    <a:pt x="172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2338;p42">
            <a:extLst>
              <a:ext uri="{FF2B5EF4-FFF2-40B4-BE49-F238E27FC236}">
                <a16:creationId xmlns:a16="http://schemas.microsoft.com/office/drawing/2014/main" id="{01674990-C0D4-4D41-B585-0B1C14A94025}"/>
              </a:ext>
            </a:extLst>
          </p:cNvPr>
          <p:cNvSpPr txBox="1"/>
          <p:nvPr/>
        </p:nvSpPr>
        <p:spPr>
          <a:xfrm>
            <a:off x="3526497" y="2858692"/>
            <a:ext cx="1716051" cy="132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Hands on work on developing the design as well as architecture of the app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Unit testing to ensure app runs smoothly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2338;p42">
            <a:extLst>
              <a:ext uri="{FF2B5EF4-FFF2-40B4-BE49-F238E27FC236}">
                <a16:creationId xmlns:a16="http://schemas.microsoft.com/office/drawing/2014/main" id="{732F06A7-DAB8-47DA-A5B9-708673C75626}"/>
              </a:ext>
            </a:extLst>
          </p:cNvPr>
          <p:cNvSpPr txBox="1"/>
          <p:nvPr/>
        </p:nvSpPr>
        <p:spPr>
          <a:xfrm>
            <a:off x="5242548" y="2858692"/>
            <a:ext cx="1647804" cy="132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- Preparing for live presentation and demo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51401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1B7D-956C-4B7D-8102-037D4174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Metrics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54789-BFEC-485A-9EF3-993F4A68D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114A814-5E0B-4997-83D9-8CD902B3F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477081"/>
              </p:ext>
            </p:extLst>
          </p:nvPr>
        </p:nvGraphicFramePr>
        <p:xfrm>
          <a:off x="1266825" y="1518444"/>
          <a:ext cx="6096000" cy="2396927"/>
        </p:xfrm>
        <a:graphic>
          <a:graphicData uri="http://schemas.openxmlformats.org/drawingml/2006/table">
            <a:tbl>
              <a:tblPr firstRow="1" bandRow="1">
                <a:tableStyleId>{E27665BA-8202-44FC-AD62-C9F0E3EA811A}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304704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25063084"/>
                    </a:ext>
                  </a:extLst>
                </a:gridCol>
              </a:tblGrid>
              <a:tr h="438944"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Metric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Desired Target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166910"/>
                  </a:ext>
                </a:extLst>
              </a:tr>
              <a:tr h="652661"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Load Speed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&lt; 10 seconds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141792"/>
                  </a:ext>
                </a:extLst>
              </a:tr>
              <a:tr h="652661"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Devices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Compatible with all mobile devices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925221"/>
                  </a:ext>
                </a:extLst>
              </a:tr>
              <a:tr h="652661">
                <a:tc>
                  <a:txBody>
                    <a:bodyPr/>
                    <a:lstStyle/>
                    <a:p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Crash rate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&lt; 1% App crashes per session</a:t>
                      </a:r>
                      <a:endParaRPr lang="en-SG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3405621"/>
                  </a:ext>
                </a:extLst>
              </a:tr>
            </a:tbl>
          </a:graphicData>
        </a:graphic>
      </p:graphicFrame>
      <p:pic>
        <p:nvPicPr>
          <p:cNvPr id="7" name="Graphic 6" descr="Gauge outline">
            <a:extLst>
              <a:ext uri="{FF2B5EF4-FFF2-40B4-BE49-F238E27FC236}">
                <a16:creationId xmlns:a16="http://schemas.microsoft.com/office/drawing/2014/main" id="{FD1CCBE3-CCCE-4997-B422-DECDFE986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287" y="1869381"/>
            <a:ext cx="752375" cy="752375"/>
          </a:xfrm>
          <a:prstGeom prst="rect">
            <a:avLst/>
          </a:prstGeom>
        </p:spPr>
      </p:pic>
      <p:pic>
        <p:nvPicPr>
          <p:cNvPr id="9" name="Graphic 8" descr="Crash outline">
            <a:extLst>
              <a:ext uri="{FF2B5EF4-FFF2-40B4-BE49-F238E27FC236}">
                <a16:creationId xmlns:a16="http://schemas.microsoft.com/office/drawing/2014/main" id="{B37855CE-119C-4D38-876E-27DF34E12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3241" y="3221374"/>
            <a:ext cx="673421" cy="673421"/>
          </a:xfrm>
          <a:prstGeom prst="rect">
            <a:avLst/>
          </a:prstGeom>
        </p:spPr>
      </p:pic>
      <p:pic>
        <p:nvPicPr>
          <p:cNvPr id="11" name="Graphic 10" descr="Smart Phone outline">
            <a:extLst>
              <a:ext uri="{FF2B5EF4-FFF2-40B4-BE49-F238E27FC236}">
                <a16:creationId xmlns:a16="http://schemas.microsoft.com/office/drawing/2014/main" id="{1BC527A4-6004-4C1C-BC08-486A26D60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3239" y="2621756"/>
            <a:ext cx="594469" cy="5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A84C-ECA4-438E-AA5E-2F2AEE3E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Jest-expo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53DB9-F06F-44CF-B627-B4885675A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16C168-2747-432C-BA51-886A6DF13EF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300998" y="1537988"/>
            <a:ext cx="3378300" cy="2724300"/>
          </a:xfrm>
        </p:spPr>
        <p:txBody>
          <a:bodyPr/>
          <a:lstStyle/>
          <a:p>
            <a:r>
              <a:rPr lang="en-US"/>
              <a:t>Rendering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53352-9456-4F53-8A76-4ADCDAF497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5D93B27-5AEB-445A-B0B5-63CD6CFF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1" y="1352154"/>
            <a:ext cx="4408887" cy="2983436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9D290FA-F83F-4047-8D09-05BF8220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03" y="1910628"/>
            <a:ext cx="1255670" cy="25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/>
              <a:t>Questions</a:t>
            </a:r>
          </a:p>
        </p:txBody>
      </p:sp>
      <p:pic>
        <p:nvPicPr>
          <p:cNvPr id="1028" name="Picture 4" descr="Citigroup - Wikipedia">
            <a:extLst>
              <a:ext uri="{FF2B5EF4-FFF2-40B4-BE49-F238E27FC236}">
                <a16:creationId xmlns:a16="http://schemas.microsoft.com/office/drawing/2014/main" id="{651E7F8E-0FD5-4667-9F98-DA14B36A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95" y="3468754"/>
            <a:ext cx="2107406" cy="136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4;p11">
            <a:extLst>
              <a:ext uri="{FF2B5EF4-FFF2-40B4-BE49-F238E27FC236}">
                <a16:creationId xmlns:a16="http://schemas.microsoft.com/office/drawing/2014/main" id="{CF3198A4-31D8-4AE4-BD23-725C778DF1E3}"/>
              </a:ext>
            </a:extLst>
          </p:cNvPr>
          <p:cNvSpPr txBox="1">
            <a:spLocks/>
          </p:cNvSpPr>
          <p:nvPr/>
        </p:nvSpPr>
        <p:spPr>
          <a:xfrm>
            <a:off x="685800" y="4052650"/>
            <a:ext cx="2107406" cy="109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sz="2800"/>
              <a:t>Team 19</a:t>
            </a:r>
          </a:p>
        </p:txBody>
      </p:sp>
    </p:spTree>
    <p:extLst>
      <p:ext uri="{BB962C8B-B14F-4D97-AF65-F5344CB8AC3E}">
        <p14:creationId xmlns:p14="http://schemas.microsoft.com/office/powerpoint/2010/main" val="336939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3BA30D-28D2-41DC-8B79-7B654E77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8E388-16EB-4FD2-AF25-D1ACBF55B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Despite the increasing trend of shopping online due to the Covid-19 pandemic, many Singaporeans still prefer offline shopping.</a:t>
            </a:r>
          </a:p>
          <a:p>
            <a:r>
              <a:rPr lang="en-US" sz="2000"/>
              <a:t>4 in 10 Singaporeans are not satisfied with online shopping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5A0E10-9FCC-44AE-82D9-C146A5B582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56600" y="4709931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Graphic 5" descr="Group success with solid fill">
            <a:extLst>
              <a:ext uri="{FF2B5EF4-FFF2-40B4-BE49-F238E27FC236}">
                <a16:creationId xmlns:a16="http://schemas.microsoft.com/office/drawing/2014/main" id="{1AF1B35D-B75F-48A4-B22F-4494F52C8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769" y="2208675"/>
            <a:ext cx="1382850" cy="13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8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179-CE0C-4D73-99D2-9F64E6B4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9BFC-7855-469A-9E79-55C718D4A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One of the most flexible tools for offline shopping are QR codes.</a:t>
            </a:r>
          </a:p>
          <a:p>
            <a:r>
              <a:rPr lang="en-US" sz="2000" dirty="0"/>
              <a:t>Common uses include being used for payments, as well as to obtain discount vouchers.</a:t>
            </a:r>
          </a:p>
          <a:p>
            <a:r>
              <a:rPr lang="en-US" sz="2000" dirty="0"/>
              <a:t>It is estimated that by 2022, about 5.3 Billion coupon codes will be redeemed via QR Codes.</a:t>
            </a:r>
            <a:endParaRPr lang="en-SG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E36B-B550-4F0B-8ADF-95293BDE61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Graphic 5" descr="Qr Code with solid fill">
            <a:extLst>
              <a:ext uri="{FF2B5EF4-FFF2-40B4-BE49-F238E27FC236}">
                <a16:creationId xmlns:a16="http://schemas.microsoft.com/office/drawing/2014/main" id="{B5754687-FC2B-48F3-9639-0A51E845E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6875" y="1928813"/>
            <a:ext cx="1708856" cy="17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2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0EE6B6-C640-44FE-8462-512E0290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D7DE4-74AB-464E-8AA8-C6BEF6F929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67986" y="4702929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E22BCD-254B-44A7-A148-4C1F6AEE0191}"/>
              </a:ext>
            </a:extLst>
          </p:cNvPr>
          <p:cNvSpPr/>
          <p:nvPr/>
        </p:nvSpPr>
        <p:spPr>
          <a:xfrm>
            <a:off x="789576" y="2127260"/>
            <a:ext cx="1077514" cy="12219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C84890F-CD48-452D-A4AD-6C3739A3A598}"/>
              </a:ext>
            </a:extLst>
          </p:cNvPr>
          <p:cNvSpPr/>
          <p:nvPr/>
        </p:nvSpPr>
        <p:spPr>
          <a:xfrm rot="16200000">
            <a:off x="906077" y="2488504"/>
            <a:ext cx="2999539" cy="1077514"/>
          </a:xfrm>
          <a:prstGeom prst="triangle">
            <a:avLst>
              <a:gd name="adj" fmla="val 613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F89113-E7AB-41B4-8E2C-444DEC440508}"/>
              </a:ext>
            </a:extLst>
          </p:cNvPr>
          <p:cNvSpPr/>
          <p:nvPr/>
        </p:nvSpPr>
        <p:spPr>
          <a:xfrm>
            <a:off x="2944603" y="1527491"/>
            <a:ext cx="4625721" cy="29995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B46651-B3DE-455A-AEF8-4E67D3EAC5C9}"/>
              </a:ext>
            </a:extLst>
          </p:cNvPr>
          <p:cNvCxnSpPr>
            <a:cxnSpLocks/>
          </p:cNvCxnSpPr>
          <p:nvPr/>
        </p:nvCxnSpPr>
        <p:spPr>
          <a:xfrm>
            <a:off x="789576" y="3440285"/>
            <a:ext cx="116754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1">
            <a:extLst>
              <a:ext uri="{FF2B5EF4-FFF2-40B4-BE49-F238E27FC236}">
                <a16:creationId xmlns:a16="http://schemas.microsoft.com/office/drawing/2014/main" id="{30EF8FEA-92D0-443E-9A7C-57244CAB8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9" y="3440285"/>
            <a:ext cx="2173573" cy="72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Light" panose="020B0604020202020204" pitchFamily="2" charset="0"/>
                <a:ea typeface="Roboto Light" panose="020B0604020202020204" pitchFamily="2" charset="0"/>
                <a:cs typeface="Times New Roman" panose="02020603050405020304" pitchFamily="18" charset="0"/>
              </a:rPr>
              <a:t>Mobile 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>
                <a:latin typeface="Roboto Light" panose="020B0604020202020204" pitchFamily="2" charset="0"/>
                <a:ea typeface="Roboto Light" panose="020B0604020202020204" pitchFamily="2" charset="0"/>
                <a:cs typeface="Times New Roman" panose="02020603050405020304" pitchFamily="18" charset="0"/>
              </a:rPr>
              <a:t>Allows users to purchase and redeem QR codes while shopping</a:t>
            </a:r>
            <a:endParaRPr lang="en-US" sz="1400">
              <a:latin typeface="Roboto Light" panose="020B0604020202020204" pitchFamily="2" charset="0"/>
              <a:ea typeface="Roboto Light" panose="020B060402020202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Graphic 26" descr="Smart Phone with solid fill">
            <a:extLst>
              <a:ext uri="{FF2B5EF4-FFF2-40B4-BE49-F238E27FC236}">
                <a16:creationId xmlns:a16="http://schemas.microsoft.com/office/drawing/2014/main" id="{20A3A271-9C57-4725-9D66-F4B06D17D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13" y="2311296"/>
            <a:ext cx="802269" cy="8022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360EDE-8451-4DCD-9713-27CBD05CCDA7}"/>
              </a:ext>
            </a:extLst>
          </p:cNvPr>
          <p:cNvSpPr txBox="1"/>
          <p:nvPr/>
        </p:nvSpPr>
        <p:spPr>
          <a:xfrm>
            <a:off x="3044485" y="1582039"/>
            <a:ext cx="4423446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Roboto Light" panose="02000000000000000000" pitchFamily="2" charset="0"/>
                <a:ea typeface="Roboto Light" panose="02000000000000000000" pitchFamily="2" charset="0"/>
              </a:rPr>
              <a:t>Rationale</a:t>
            </a:r>
            <a:endParaRPr lang="en-SG" b="1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CCD414-104A-424D-A55E-B742A3CA9D45}"/>
              </a:ext>
            </a:extLst>
          </p:cNvPr>
          <p:cNvSpPr txBox="1"/>
          <p:nvPr/>
        </p:nvSpPr>
        <p:spPr>
          <a:xfrm>
            <a:off x="3044484" y="2021680"/>
            <a:ext cx="22061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1) Higher Usage</a:t>
            </a:r>
          </a:p>
          <a:p>
            <a:endParaRPr lang="en-SG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SG">
                <a:latin typeface="Roboto Light" panose="02000000000000000000" pitchFamily="2" charset="0"/>
                <a:ea typeface="Roboto Light" panose="02000000000000000000" pitchFamily="2" charset="0"/>
              </a:rPr>
              <a:t>People spend more mobile time on apps, compared to websites</a:t>
            </a:r>
          </a:p>
          <a:p>
            <a:endParaRPr lang="en-SG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SG">
                <a:latin typeface="Roboto Light" panose="02000000000000000000" pitchFamily="2" charset="0"/>
                <a:ea typeface="Roboto Light" panose="02000000000000000000" pitchFamily="2" charset="0"/>
              </a:rPr>
              <a:t>Recent research shows that 90% of mobile time is spent on apps and only 10% is spent on the internet.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DCFCCF-4324-4E30-91A9-858BD02D5AA3}"/>
              </a:ext>
            </a:extLst>
          </p:cNvPr>
          <p:cNvSpPr txBox="1"/>
          <p:nvPr/>
        </p:nvSpPr>
        <p:spPr>
          <a:xfrm>
            <a:off x="5250655" y="2021680"/>
            <a:ext cx="2206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2) Higher Conversions</a:t>
            </a:r>
          </a:p>
          <a:p>
            <a:endParaRPr lang="en-SG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SG">
                <a:latin typeface="Roboto Light" panose="02000000000000000000" pitchFamily="2" charset="0"/>
                <a:ea typeface="Roboto Light" panose="02000000000000000000" pitchFamily="2" charset="0"/>
              </a:rPr>
              <a:t>Mobile Apps are far better at closing the deal with customers.</a:t>
            </a:r>
          </a:p>
          <a:p>
            <a:endParaRPr lang="en-SG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SG">
                <a:latin typeface="Roboto Light" panose="02000000000000000000" pitchFamily="2" charset="0"/>
                <a:ea typeface="Roboto Light" panose="02000000000000000000" pitchFamily="2" charset="0"/>
              </a:rPr>
              <a:t>Apps have 3x higher conversion rates compared to mobile sites.</a:t>
            </a:r>
          </a:p>
        </p:txBody>
      </p:sp>
    </p:spTree>
    <p:extLst>
      <p:ext uri="{BB962C8B-B14F-4D97-AF65-F5344CB8AC3E}">
        <p14:creationId xmlns:p14="http://schemas.microsoft.com/office/powerpoint/2010/main" val="18168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E0AD88-AF96-41B6-8ED2-EA81E07BF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959" y="1323665"/>
            <a:ext cx="5090700" cy="1958288"/>
          </a:xfrm>
        </p:spPr>
        <p:txBody>
          <a:bodyPr/>
          <a:lstStyle/>
          <a:p>
            <a:pPr marL="38100" indent="0">
              <a:buNone/>
            </a:pPr>
            <a:r>
              <a:rPr lang="en-US" sz="5400" b="1" i="0" dirty="0">
                <a:latin typeface="Roboto" panose="02000000000000000000" pitchFamily="2" charset="0"/>
                <a:ea typeface="Roboto" panose="02000000000000000000" pitchFamily="2" charset="0"/>
              </a:rPr>
              <a:t>Time for a video demonstration</a:t>
            </a:r>
            <a:endParaRPr lang="en-SG" sz="5400" b="1" i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672C2-DE99-4433-BA19-2D66E95508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00D7B-3FBC-4A79-83A0-E7D7C955E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492750" cy="766762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User Interface (Demo)</a:t>
            </a:r>
          </a:p>
        </p:txBody>
      </p:sp>
    </p:spTree>
    <p:extLst>
      <p:ext uri="{BB962C8B-B14F-4D97-AF65-F5344CB8AC3E}">
        <p14:creationId xmlns:p14="http://schemas.microsoft.com/office/powerpoint/2010/main" val="38693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D6F4-50FC-4A6B-8904-FA7DB06D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Video Demo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A9D9-7BF8-4919-BDF0-87C96102D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video-user-ui">
            <a:hlinkClick r:id="" action="ppaction://media"/>
            <a:extLst>
              <a:ext uri="{FF2B5EF4-FFF2-40B4-BE49-F238E27FC236}">
                <a16:creationId xmlns:a16="http://schemas.microsoft.com/office/drawing/2014/main" id="{00B07A90-52AA-49C8-A53D-11F3194143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2412" y="582776"/>
            <a:ext cx="1790077" cy="397794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E6CEB1-B4E1-4D0E-B0F2-F7B4D3048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358" y="1513755"/>
            <a:ext cx="5555556" cy="2888008"/>
          </a:xfrm>
        </p:spPr>
        <p:txBody>
          <a:bodyPr/>
          <a:lstStyle/>
          <a:p>
            <a:pPr marL="76200" indent="0">
              <a:buNone/>
            </a:pPr>
            <a:r>
              <a:rPr lang="en-SG" sz="1400" b="1" u="sng" dirty="0"/>
              <a:t>User Login</a:t>
            </a:r>
          </a:p>
          <a:p>
            <a:pPr marL="76200" indent="0">
              <a:buNone/>
            </a:pPr>
            <a:r>
              <a:rPr lang="en-SG" sz="1400" dirty="0"/>
              <a:t>This is how the app behaves when the user is logged in as a </a:t>
            </a:r>
            <a:r>
              <a:rPr lang="en-SG" sz="1400" b="1" dirty="0"/>
              <a:t>user</a:t>
            </a:r>
            <a:r>
              <a:rPr lang="en-SG" sz="1400" dirty="0"/>
              <a:t>.</a:t>
            </a:r>
          </a:p>
          <a:p>
            <a:pPr marL="533400" indent="-457200">
              <a:buAutoNum type="arabicPeriod"/>
            </a:pPr>
            <a:r>
              <a:rPr lang="en-SG" sz="1400" dirty="0"/>
              <a:t>Sign up/ Login</a:t>
            </a:r>
          </a:p>
          <a:p>
            <a:pPr marL="533400" indent="-457200">
              <a:buAutoNum type="arabicPeriod"/>
            </a:pPr>
            <a:r>
              <a:rPr lang="en-SG" sz="1400" dirty="0"/>
              <a:t>Main screen with highlighted vouchers</a:t>
            </a:r>
          </a:p>
          <a:p>
            <a:pPr marL="533400" indent="-457200">
              <a:buAutoNum type="arabicPeriod"/>
            </a:pPr>
            <a:r>
              <a:rPr lang="en-SG" sz="1400" dirty="0"/>
              <a:t>Brands screen with all vouchers available sorted by store</a:t>
            </a:r>
          </a:p>
          <a:p>
            <a:pPr marL="533400" indent="-457200">
              <a:buAutoNum type="arabicPeriod"/>
            </a:pPr>
            <a:r>
              <a:rPr lang="en-SG" sz="1400" dirty="0"/>
              <a:t>Profile screen to see user details, cart items, loyalty points and logout</a:t>
            </a:r>
          </a:p>
          <a:p>
            <a:pPr marL="533400" indent="-457200">
              <a:buAutoNum type="arabicPeriod"/>
            </a:pPr>
            <a:r>
              <a:rPr lang="en-SG" sz="1400" dirty="0"/>
              <a:t>My Vouchers screen displays all the vouchers purchased by the user and ready for redemption.</a:t>
            </a:r>
          </a:p>
          <a:p>
            <a:pPr marL="533400" indent="-457200">
              <a:buAutoNum type="arabicPeriod"/>
            </a:pPr>
            <a:r>
              <a:rPr lang="en-SG" sz="1400" dirty="0"/>
              <a:t>Add vouchers to cart &gt; Check out cart &gt; View my vouchers screen &gt; Click on purchased voucher you want to redeem &gt; Generate QR Code</a:t>
            </a:r>
          </a:p>
          <a:p>
            <a:pPr marL="533400" indent="-457200">
              <a:buAutoNum type="arabicPeriod"/>
            </a:pPr>
            <a:r>
              <a:rPr lang="en-SG" sz="1400" dirty="0"/>
              <a:t>QR Code can be used in app or screenshotted and saved as image to be used offline</a:t>
            </a:r>
          </a:p>
        </p:txBody>
      </p:sp>
    </p:spTree>
    <p:extLst>
      <p:ext uri="{BB962C8B-B14F-4D97-AF65-F5344CB8AC3E}">
        <p14:creationId xmlns:p14="http://schemas.microsoft.com/office/powerpoint/2010/main" val="129806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D6F4-50FC-4A6B-8904-FA7DB06D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Video Demo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E6CEB1-B4E1-4D0E-B0F2-F7B4D304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SG" sz="1400" b="1" u="sng" dirty="0"/>
              <a:t>QR Code</a:t>
            </a:r>
          </a:p>
          <a:p>
            <a:pPr marL="76200" indent="0">
              <a:buNone/>
            </a:pPr>
            <a:r>
              <a:rPr lang="en-SG" sz="1400" dirty="0"/>
              <a:t>This is how the QR Code looks like.</a:t>
            </a:r>
          </a:p>
          <a:p>
            <a:pPr marL="533400" indent="-457200">
              <a:buAutoNum type="arabicPeriod"/>
            </a:pPr>
            <a:r>
              <a:rPr lang="en-SG" sz="1400" dirty="0"/>
              <a:t>Voucher name</a:t>
            </a:r>
          </a:p>
          <a:p>
            <a:pPr marL="533400" indent="-457200">
              <a:buAutoNum type="arabicPeriod"/>
            </a:pPr>
            <a:r>
              <a:rPr lang="en-SG" sz="1400" dirty="0"/>
              <a:t>QR Code of voucher</a:t>
            </a:r>
          </a:p>
          <a:p>
            <a:pPr marL="533400" indent="-457200">
              <a:buAutoNum type="arabicPeriod"/>
            </a:pPr>
            <a:r>
              <a:rPr lang="en-SG" sz="1400" dirty="0"/>
              <a:t>How long the QR Code is valid for</a:t>
            </a:r>
          </a:p>
          <a:p>
            <a:pPr marL="533400" indent="-457200">
              <a:buAutoNum type="arabicPeriod"/>
            </a:pPr>
            <a:r>
              <a:rPr lang="en-SG" sz="1400" dirty="0"/>
              <a:t>Date of QR Code generated</a:t>
            </a:r>
          </a:p>
          <a:p>
            <a:pPr marL="533400" indent="-457200">
              <a:buAutoNum type="arabicPeriod"/>
            </a:pPr>
            <a:r>
              <a:rPr lang="en-SG" sz="1400" dirty="0"/>
              <a:t>Time the generated QR Code expires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A9D9-7BF8-4919-BDF0-87C96102D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FFE9696-04BE-40BC-BA01-B1CE9E86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813" y="222836"/>
            <a:ext cx="1954962" cy="434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05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5234-BA49-44F0-AD11-1567F5FD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Video Demo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8A381-A8C7-4599-B33C-BDCD4F35BD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0113BC-C45E-4FE7-B247-276FF29C7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042" y="1286999"/>
            <a:ext cx="5355771" cy="3145500"/>
          </a:xfrm>
        </p:spPr>
        <p:txBody>
          <a:bodyPr/>
          <a:lstStyle/>
          <a:p>
            <a:pPr marL="76200" indent="0">
              <a:buNone/>
            </a:pPr>
            <a:r>
              <a:rPr lang="en-SG" sz="1400" b="1" u="sng" dirty="0"/>
              <a:t>Cashier Login</a:t>
            </a:r>
          </a:p>
          <a:p>
            <a:pPr marL="76200" indent="0">
              <a:buNone/>
            </a:pPr>
            <a:r>
              <a:rPr lang="en-SG" sz="1400" dirty="0"/>
              <a:t>This is how the app behaves when the user is logged in as a </a:t>
            </a:r>
            <a:r>
              <a:rPr lang="en-SG" sz="1400" b="1" dirty="0"/>
              <a:t>cashier</a:t>
            </a:r>
            <a:r>
              <a:rPr lang="en-SG" sz="1400" dirty="0"/>
              <a:t>.</a:t>
            </a:r>
          </a:p>
          <a:p>
            <a:pPr marL="533400" indent="-457200">
              <a:buAutoNum type="arabicPeriod"/>
            </a:pPr>
            <a:r>
              <a:rPr lang="en-SG" sz="1400" dirty="0"/>
              <a:t>Sign up/ Login under store login</a:t>
            </a:r>
          </a:p>
          <a:p>
            <a:pPr marL="533400" indent="-457200">
              <a:buAutoNum type="arabicPeriod"/>
            </a:pPr>
            <a:r>
              <a:rPr lang="en-SG" sz="1400" dirty="0"/>
              <a:t>Main screen which is scan screen to scan QR Code</a:t>
            </a:r>
          </a:p>
          <a:p>
            <a:pPr marL="533400" indent="-457200">
              <a:buAutoNum type="arabicPeriod"/>
            </a:pPr>
            <a:r>
              <a:rPr lang="en-SG" sz="1400" dirty="0"/>
              <a:t>If QR code is valid, QR Code will be redeemed.</a:t>
            </a:r>
            <a:br>
              <a:rPr lang="en-SG" sz="1400" dirty="0"/>
            </a:br>
            <a:r>
              <a:rPr lang="en-SG" sz="1400" dirty="0"/>
              <a:t>If QR code is expired (past valid datetime), QR Code cannot be redeemed.</a:t>
            </a:r>
          </a:p>
          <a:p>
            <a:pPr marL="533400" indent="-457200">
              <a:buAutoNum type="arabicPeriod"/>
            </a:pPr>
            <a:endParaRPr lang="en-SG" sz="1400" dirty="0"/>
          </a:p>
        </p:txBody>
      </p:sp>
      <p:pic>
        <p:nvPicPr>
          <p:cNvPr id="8" name="video-cashier-ui">
            <a:hlinkClick r:id="" action="ppaction://media"/>
            <a:extLst>
              <a:ext uri="{FF2B5EF4-FFF2-40B4-BE49-F238E27FC236}">
                <a16:creationId xmlns:a16="http://schemas.microsoft.com/office/drawing/2014/main" id="{68969B6C-5090-4104-A530-85563E314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2896" y="582776"/>
            <a:ext cx="1790077" cy="39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4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5234-BA49-44F0-AD11-1567F5FD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Video Demo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0113BC-C45E-4FE7-B247-276FF29C7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SG" sz="1400" b="1" u="sng" dirty="0"/>
              <a:t>User UI after redeeming voucher</a:t>
            </a:r>
          </a:p>
          <a:p>
            <a:pPr marL="76200" indent="0">
              <a:buNone/>
            </a:pPr>
            <a:r>
              <a:rPr lang="en-SG" sz="1400" dirty="0"/>
              <a:t>This is how the app behaves after the user redeemed his/her voucher.</a:t>
            </a:r>
          </a:p>
          <a:p>
            <a:pPr marL="533400" indent="-457200">
              <a:buAutoNum type="arabicPeriod"/>
            </a:pPr>
            <a:r>
              <a:rPr lang="en-SG" sz="1400" dirty="0"/>
              <a:t>The voucher redeemed successfully will be removed from My Vouchers screen.</a:t>
            </a:r>
          </a:p>
          <a:p>
            <a:pPr marL="533400" indent="-457200">
              <a:buAutoNum type="arabicPeriod"/>
            </a:pPr>
            <a:endParaRPr lang="en-SG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8A381-A8C7-4599-B33C-BDCD4F35BD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video-user-after-voucher">
            <a:hlinkClick r:id="" action="ppaction://media"/>
            <a:extLst>
              <a:ext uri="{FF2B5EF4-FFF2-40B4-BE49-F238E27FC236}">
                <a16:creationId xmlns:a16="http://schemas.microsoft.com/office/drawing/2014/main" id="{A31D045C-1353-4696-A015-CE7146CA6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8070" y="470594"/>
            <a:ext cx="1828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3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2">
      <a:dk1>
        <a:srgbClr val="263248"/>
      </a:dk1>
      <a:lt1>
        <a:srgbClr val="F2F2F2"/>
      </a:lt1>
      <a:dk2>
        <a:srgbClr val="434343"/>
      </a:dk2>
      <a:lt2>
        <a:srgbClr val="E0E4E9"/>
      </a:lt2>
      <a:accent1>
        <a:srgbClr val="003B70"/>
      </a:accent1>
      <a:accent2>
        <a:srgbClr val="263248"/>
      </a:accent2>
      <a:accent3>
        <a:srgbClr val="6AB3D9"/>
      </a:accent3>
      <a:accent4>
        <a:srgbClr val="6AB3D9"/>
      </a:accent4>
      <a:accent5>
        <a:srgbClr val="D9261C"/>
      </a:accent5>
      <a:accent6>
        <a:srgbClr val="C00000"/>
      </a:accent6>
      <a:hlink>
        <a:srgbClr val="3F5378"/>
      </a:hlink>
      <a:folHlink>
        <a:srgbClr val="D926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</Words>
  <Application>Microsoft Office PowerPoint</Application>
  <PresentationFormat>On-screen Show (16:9)</PresentationFormat>
  <Paragraphs>127</Paragraphs>
  <Slides>17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Roboto Condensed</vt:lpstr>
      <vt:lpstr>Roboto Light</vt:lpstr>
      <vt:lpstr>Roboto Condensed Light</vt:lpstr>
      <vt:lpstr>Arvo</vt:lpstr>
      <vt:lpstr>Arial</vt:lpstr>
      <vt:lpstr>Fira Sans Extra Condensed Medium</vt:lpstr>
      <vt:lpstr>Roboto</vt:lpstr>
      <vt:lpstr>Salerio template</vt:lpstr>
      <vt:lpstr>Citi HackOverFlow 2021</vt:lpstr>
      <vt:lpstr>Problem Statement</vt:lpstr>
      <vt:lpstr>Problem Statement</vt:lpstr>
      <vt:lpstr>Solution</vt:lpstr>
      <vt:lpstr>User Interface (Demo)</vt:lpstr>
      <vt:lpstr>Video Demo </vt:lpstr>
      <vt:lpstr>Video Demo </vt:lpstr>
      <vt:lpstr>Video Demo </vt:lpstr>
      <vt:lpstr>Video Demo </vt:lpstr>
      <vt:lpstr>Workflow</vt:lpstr>
      <vt:lpstr>Key Functionalities</vt:lpstr>
      <vt:lpstr>Additional Features</vt:lpstr>
      <vt:lpstr>Tech Stack</vt:lpstr>
      <vt:lpstr>Timeline</vt:lpstr>
      <vt:lpstr>Key Metrics</vt:lpstr>
      <vt:lpstr>Testing with Jest-expo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Jaylene Koh</dc:creator>
  <cp:lastModifiedBy>#JAYLENE KOH JIA YING#</cp:lastModifiedBy>
  <cp:revision>2</cp:revision>
  <dcterms:modified xsi:type="dcterms:W3CDTF">2021-08-05T06:48:32Z</dcterms:modified>
</cp:coreProperties>
</file>